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12.xml" ContentType="application/inkml+xml"/>
  <Override PartName="/ppt/ink/ink18.xml" ContentType="application/inkml+xml"/>
  <Override PartName="/ppt/ink/ink19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74" r:id="rId2"/>
  </p:sldMasterIdLst>
  <p:notesMasterIdLst>
    <p:notesMasterId r:id="rId19"/>
  </p:notesMasterIdLst>
  <p:handoutMasterIdLst>
    <p:handoutMasterId r:id="rId20"/>
  </p:handoutMasterIdLst>
  <p:sldIdLst>
    <p:sldId id="431" r:id="rId3"/>
    <p:sldId id="711" r:id="rId4"/>
    <p:sldId id="415" r:id="rId5"/>
    <p:sldId id="416" r:id="rId6"/>
    <p:sldId id="713" r:id="rId7"/>
    <p:sldId id="714" r:id="rId8"/>
    <p:sldId id="715" r:id="rId9"/>
    <p:sldId id="442" r:id="rId10"/>
    <p:sldId id="417" r:id="rId11"/>
    <p:sldId id="418" r:id="rId12"/>
    <p:sldId id="602" r:id="rId13"/>
    <p:sldId id="441" r:id="rId14"/>
    <p:sldId id="716" r:id="rId15"/>
    <p:sldId id="256" r:id="rId16"/>
    <p:sldId id="257" r:id="rId17"/>
    <p:sldId id="258" r:id="rId1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007B00"/>
    <a:srgbClr val="015CA7"/>
    <a:srgbClr val="012262"/>
    <a:srgbClr val="0160AF"/>
    <a:srgbClr val="015598"/>
    <a:srgbClr val="0070C0"/>
    <a:srgbClr val="0060A8"/>
    <a:srgbClr val="003E6C"/>
    <a:srgbClr val="083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93683" autoAdjust="0"/>
  </p:normalViewPr>
  <p:slideViewPr>
    <p:cSldViewPr>
      <p:cViewPr varScale="1">
        <p:scale>
          <a:sx n="137" d="100"/>
          <a:sy n="137" d="100"/>
        </p:scale>
        <p:origin x="84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A647-0393-4358-A7F1-96C7A7E3C6A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DF24-CDE1-4408-86E5-0C7083C77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2:47.6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923 47 24575,'-103'1'0,"-112"-3"0,188-2 0,1 0 0,-31-10 0,35 7 0,0 2 0,0 1 0,0 0 0,-25 0 0,-312 6 0,408-1 0,0 3 0,80 17 0,99 36 0,15 3 0,-218-56 0,25 7 0,-50-11 0,0 0 0,0 0 0,0 0 0,0 0 0,0 0 0,0 0 0,0 0 0,0 0 0,0 0 0,0 0 0,0 0 0,0 0 0,-1 1 0,1-1 0,0 0 0,0 0 0,0 0 0,0 0 0,0 0 0,0 0 0,0 0 0,0 0 0,0 0 0,0 1 0,0-1 0,0 0 0,0 0 0,0 0 0,0 0 0,0 0 0,1 0 0,-1 0 0,0 0 0,0 0 0,0 1 0,0-1 0,0 0 0,0 0 0,0 0 0,0 0 0,0 0 0,0 0 0,0 0 0,-32 1 0,-45 0 0,-220-10 0,250 0 0,46 9 0,1 0 0,-1 0 0,0 0 0,0-1 0,1 1 0,-1 0 0,0 0 0,1 0 0,-1-1 0,0 1 0,1 0 0,-1-1 0,1 1 0,-1-1 0,0 1 0,1-1 0,-1 1 0,1-1 0,-1 1 0,1-1 0,0 1 0,-1-1 0,0 0 0,13-7 0,29 0 0,-2 2 0,1 3 0,0 1 0,1 1 0,52 8 0,-94-7 0,1 0 0,0 0 0,0 0 0,0 1 0,0-1 0,0 0 0,0 0 0,0 0 0,-1 0 0,1 1 0,0-1 0,0 0 0,0 0 0,0 0 0,0 0 0,0 1 0,0-1 0,0 0 0,0 0 0,0 0 0,0 1 0,0-1 0,0 0 0,0 0 0,0 0 0,0 1 0,0-1 0,1 0 0,-1 0 0,0 0 0,0 0 0,0 1 0,0-1 0,0 0 0,0 0 0,0 0 0,1 0 0,-1 0 0,0 1 0,0-1 0,0 0 0,0 0 0,0 0 0,1 0 0,-1 0 0,0 0 0,1 0 0,-27 7 0,-107 9 0,-239-2 0,623-15 0,540 14 0,-671 0 0,-91-5 0,-29-7 0,0-1 0,0 0 0,0 0 0,0 0 0,0 1 0,0-1 0,0 0 0,0 0 0,0 1 0,0-1 0,0 0 0,0 0 0,0 0 0,0 1 0,0-1 0,0 0 0,0 0 0,0 0 0,0 1 0,0-1 0,0 0 0,0 0 0,0 0 0,-1 1 0,1-1 0,0 0 0,0 0 0,0 0 0,0 0 0,0 1 0,-1-1 0,1 0 0,0 0 0,0 0 0,0 0 0,-1 0 0,1 0 0,0 0 0,0 1 0,0-1 0,-1 0 0,1 0 0,0 0 0,0 0 0,0 0 0,-1 0 0,1 0 0,0 0 0,0 0 0,-1 0 0,1 0 0,0-1 0,-56 11 0,-191 5 0,-1-10 0,-270-29 0,484 21 0,25 3 0,0 0 0,0 0 0,0-1 0,0-1 0,1 0 0,-1 0 0,0 0 0,-14-7 0,23 8 0,-1 1 0,1 0 0,0 0 0,-1 0 0,1 0 0,0 0 0,0-1 0,-1 1 0,1 0 0,0 0 0,-1 0 0,1-1 0,0 1 0,0 0 0,0 0 0,-1-1 0,1 1 0,0 0 0,0 0 0,0-1 0,0 1 0,-1 0 0,1-1 0,0 1 0,0 0 0,0-1 0,0 1 0,0 0 0,0-1 0,0 1 0,0 0 0,0-1 0,0 1 0,0 0 0,0-1 0,0 1 0,0 0 0,0-1 0,1 1 0,-1 0 0,0-1 0,0 1 0,1-1 0,16-10 0,24-2 0,71-1 0,-86 12 0,0-1 0,0 0 0,0-2 0,0-1 0,-1-2 0,32-13 0,-40 15 0,-1 0 0,1 2 0,1-1 0,-1 2 0,0 0 0,26 0 0,-22 2 0,0-2 0,0 0 0,34-10 0,-44 7 0,-16 3 0,3 4 0,23 2 0,99 9 0,173 27 0,-237-24 0,-55-15 0,0 0 0,0 1 0,0-1 0,0 0 0,0 0 0,0 1 0,0-1 0,0 0 0,0 1 0,0-1 0,0 1 0,-1-1 0,1 1 0,0 0 0,0-1 0,-1 1 0,1 0 0,0-1 0,-1 1 0,1 0 0,-1 0 0,1 0 0,-1 0 0,1 1 0,-2-1 0,0 0 0,0 0 0,0 0 0,-1 0 0,1 0 0,-1 0 0,1-1 0,0 1 0,-1-1 0,1 1 0,-1-1 0,0 1 0,1-1 0,-1 0 0,1 1 0,-3-1 0,-81 10 0,1-4 0,-103-6 0,89 0 0,4 2 0,44 0 0,-1-1 0,-93-13 0,143 12 0,-1 0 0,1 0 0,-1-1 0,0 1 0,1 0 0,-1-1 0,1 1 0,-1-1 0,1 0 0,-1 1 0,1-1 0,0 0 0,-1 0 0,1 0 0,-2-2 0,3 3 0,0-1 0,0 1 0,0-1 0,0 1 0,0-1 0,0 1 0,0-1 0,0 1 0,0-1 0,0 1 0,0-1 0,1 1 0,-1-1 0,0 1 0,0 0 0,1-1 0,-1 1 0,0-1 0,0 1 0,1 0 0,-1-1 0,0 1 0,1 0 0,-1-1 0,1 1 0,-1 0 0,0-1 0,1 1 0,-1 0 0,1-1 0,47-18 0,-2 7 0,1 1 0,0 2 0,1 3 0,0 1 0,92 4 0,-137 2 0,0-1 0,-1 0 0,1 1 0,0 0 0,-1-1 0,1 1 0,-1 0 0,1 0 0,-1 1 0,1-1 0,-1 1 0,0-1 0,3 3 0,-5-4 0,1 1 0,-1-1 0,0 0 0,0 0 0,1 1 0,-1-1 0,0 0 0,0 1 0,0-1 0,0 0 0,0 1 0,1-1 0,-1 1 0,0-1 0,0 0 0,0 1 0,0-1 0,0 0 0,0 1 0,0-1 0,0 1 0,0-1 0,0 0 0,0 1 0,-1-1 0,1 0 0,0 1 0,0-1 0,0 1 0,0-1 0,-1 0 0,1 1 0,-22 10 0,-62-3 0,142-8 0,0 2 0,107 17 0,-137-10 0,-28-9 0,1 1 0,-1-1 0,0 0 0,0 0 0,0 0 0,0 0 0,0 0 0,0 1 0,0-1 0,0 0 0,0 0 0,0 0 0,0 0 0,0 1 0,0-1 0,0 0 0,0 0 0,0 0 0,0 0 0,0 1 0,0-1 0,0 0 0,0 0 0,0 0 0,0 1 0,0-1 0,0 0 0,0 0 0,0 0 0,0 0 0,0 0 0,0 1 0,-1-1 0,1 0 0,0 0 0,0 0 0,0 0 0,0 0 0,0 0 0,0 1 0,-1-1 0,1 0 0,0 0 0,0 0 0,0 0 0,0 0 0,-1 0 0,1 0 0,0 0 0,0 0 0,0 0 0,0 0 0,-1 0 0,1 0 0,0 0 0,0 0 0,0 0 0,-1 0 0,-48 7 0,18-5 0,18 0 0,0-1 0,-1 0 0,1-1 0,-1 0 0,1-1 0,0-1 0,-1 0 0,-21-7 0,35 9 0,0 0 0,0 0 0,-1 0 0,1 0 0,0 0 0,0 0 0,0-1 0,-1 1 0,1 0 0,0 0 0,0 0 0,0 0 0,0 0 0,0 0 0,-1 0 0,1-1 0,0 1 0,0 0 0,0 0 0,0 0 0,0 0 0,0-1 0,0 1 0,0 0 0,-1 0 0,1 0 0,0-1 0,0 1 0,0 0 0,0 0 0,0 0 0,0-1 0,0 1 0,0 0 0,0 0 0,0 0 0,0 0 0,0-1 0,0 1 0,1 0 0,-1 0 0,0 0 0,0-1 0,0 1 0,0 0 0,0 0 0,0 0 0,0 0 0,0-1 0,1 1 0,0-4 0,-12 2 0,-35-1 0,17 2 0,1-1 0,0-1 0,-43-12 0,70 15 0,0 1 0,1-1 0,-1 0 0,1-1 0,-1 1 0,1 0 0,-1 0 0,0 0 0,1 0 0,-1 0 0,1 0 0,-1-1 0,1 1 0,-1 0 0,1 0 0,-1-1 0,1 1 0,-1 0 0,1-1 0,0 1 0,-1-1 0,1 1 0,-1 0 0,1-1 0,0 1 0,-1-1 0,1 1 0,0-1 0,0 1 0,-1-1 0,1 1 0,0-1 0,0 0 0,0 1 0,0-2 0,18-9 0,35-1 0,-34 9 0,13-3 0,-57 4 0,-110 2 0,-262-12 0,355 9-1365,2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4:05.5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4:19.0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11:18:29.428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77 95,'0'-3,"6"-1,6 0,3 1,3 1,5 0,1 1,0 1,2 0,0 0,-1 0,-2 1,-2-1,-1 0,0 0,-2 0,1 0,-1 0,1 0,-1 0,1 0,-1 0,1 0,-1 0,1 0,0 0,-1 0,1 0,0 0,-4-3,0-2,-1 1,2 1,0 1,1 0,1 1,1 1,-1 3,-18 2,-29-1,-31-1,-21 0,-14-1,1-2,9 1,14-1,15 0,17-4,18-7,29-1,39 0,36 3,29 3,16 2,1 3,-12 0,-16 4,-28 2,-40 0,-47 2,-53 0,-41-2,-21-1,-14-1,5-2,13 0,21-4,32-5,35 0,29 0,19 2,15-1,6 1,0 1,2 1,1 2,4 1,5 1,7 0,6 0,-2 0,-6 1,-9 2,-11 4,-20 2,-24 1,-29 0,-22 1,-20-1,-7-3,6-2,13-2,18-1,20-2,27 0,27-1,36 1,31 0,23-1,6 4,-6 4,-16 2,-20 1,-26 3,-33-1,-35-2,-35-4,-31-2,-16-2,0-1,11-1,19 0,27-1,33-3,33-3,39-5,45 0,24 2,3 3,-11 3,-19 1,-24 2,-31 1,-39 0,-43 1,-34-1,-30 1,-21-1,-1 0,13 0,19 0,37 0,42-3,47-4,40-2,24 2,7 2,-5 1,-12 2,-17 4,-19 5,-25 4,-34 4,-31 0,-29-1,-15-1,-8-4,3 0,9-2,15-1,15-3,18-1,17-1,18-1,16 3,15 1,16 6,13 4,7 4,7 4,-3-1,-12-4,-11-2,-20-4,-23-3,-20-3,-20-3,-22-4,-14-6,-10-4,-7-7,3 1,13-1,14 4,16 0,14 0,13 0,13-2,8 3,11 4,12 3,9 3,10-1,9 0,2 1,1 2,-9 0,-10 2,-10-1,-18 1,-25 1,-23-1,-21 0,-10 0,-5-3,2-4,9-2,10-1,25 0,29 2,29 3,26 1,18 2,15 2,2 0,-5 0,-14 1,-16-1,-20 4,-17 7,-26 1,-33 3,-27-2,-19-3,-12-3,-2-3,10-2,14-2,20-3,20-5,28-1,26-2,24 1,20 2,7 3,-3 1,-12 2,-13 2,-11 0,-20 7,-25 1,-31 4,-21-1,-14-2,-1-3,8-2,29-2,36-4,36-2,33-4,9 0,-1 1,-11 2,-16 5,-24 2,-19 1,-14 1,-12 1,4 1,7-1,8-1,8-1,-1-2,-15 0,-18-1,-17 0,-15-1,-6 1,4 0,15 0,26 0,24 0,32 0,18 0,6 0,-3 0,-13-4,-16 0,-17 0,-13 1,-7-2,-1-4,-4-3,-4 0,-4 2,-7 3,-9 6,-7 6,-6 2,2 1,10 1,18-1,21-4,23-7,24-2,16-1,10 1,2 2,-9 0,-12 2,-19 0,-29 1,-40 0,-40 0,-30 0,-17 1,-6-1,4 0,15 0,22 0,21 0,23-3,21-2,17 1,16 1,8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34.9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1 24575,'-4'0'0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39.1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24 24575,'372'28'0,"-225"-20"0,-57-6 0,2 7 0,48 0 0,-99-7 0,57 9 0,-72-7 0,-100-6 0,46 3 0,1-2 0,-1 0 0,-44-9 0,42 3 0,-1 1 0,1 1 0,-1 2 0,-46 1 0,52 0 0,25 2 0,0 0 0,0 0 0,0 0 0,0 0 0,0 0 0,1 0 0,-1 0 0,0 0 0,0 0 0,0 0 0,0 0 0,0 0 0,0 0 0,0 0 0,0 0 0,1 0 0,-1 0 0,0 0 0,0 0 0,0 0 0,0 0 0,0 0 0,0-1 0,0 1 0,0 0 0,0 0 0,0 0 0,0 0 0,1 0 0,-1 0 0,0 0 0,0 0 0,0 0 0,0-1 0,0 1 0,0 0 0,0 0 0,0 0 0,0 0 0,0 0 0,0 0 0,0 0 0,0-1 0,0 1 0,0 0 0,0 0 0,0 0 0,0 0 0,0 0 0,0 0 0,0 0 0,0 0 0,-1-1 0,1 1 0,0 0 0,0 0 0,0 0 0,0 0 0,0 0 0,0 0 0,0 0 0,46-8 0,182 3 0,-340 6 0,-198-2 0,271-3 0,27-2 0,23-1 0,23-2 0,67-1 0,1 4 0,104 8 0,-108 0 0,-101-2 0,-183 4 0,177-2 0,8 2 0,20 3 0,34 6 0,103 13 0,-70-12 0,132 37 0,-218-51 0,0 0 0,0 0 0,0-1 0,1 1 0,-1 0 0,0 0 0,0 0 0,0 0 0,1 0 0,-1 0 0,0 0 0,0 0 0,0 0 0,1 0 0,-1 0 0,0 0 0,0 0 0,0 0 0,1 0 0,-1 0 0,0 0 0,0 1 0,0-1 0,1 0 0,-1 0 0,0 0 0,0 0 0,0 0 0,0 0 0,1 0 0,-1 1 0,0-1 0,0 0 0,0 0 0,0 0 0,0 0 0,0 1 0,0-1 0,1 0 0,-1 0 0,0 0 0,0 1 0,0-1 0,0 0 0,0 0 0,0 0 0,0 1 0,0-1 0,0 0 0,0 0 0,0 0 0,0 1 0,0-1 0,0 0 0,0 0 0,0 0 0,0 1 0,0-1 0,-1 0 0,1 0 0,-18 5 0,-30-2 0,-287-5 0,331 2 0,0-1 0,0 1 0,0-1 0,0 1 0,0-1 0,0-1 0,0 1 0,0 0 0,1-1 0,-1 0 0,0 0 0,-3-2 0,7 4 0,-1-1 0,1 1 0,0-1 0,-1 1 0,1 0 0,0-1 0,-1 1 0,1-1 0,0 1 0,-1-1 0,1 0 0,0 1 0,0-1 0,0 1 0,-1-1 0,1 1 0,0-1 0,0 0 0,0 1 0,0-1 0,0 1 0,0-1 0,0 0 0,0 1 0,1-1 0,-1 1 0,0-1 0,0 1 0,1-2 0,0 0 0,0 1 0,1-1 0,-1 0 0,1 0 0,0 1 0,0-1 0,-1 1 0,1-1 0,0 1 0,0 0 0,4-2 0,13-6-1365,-2 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49.4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 87 24575,'1222'0'0,"-1840"-30"0,171 3 0,260 32 0,468 10 0,-280-15 0,-181 0 0,166 0 0,15 0 0,3105 0 0,-4050 0 0,767 10 0,0 0 0,29-11 0,437 0 0,323 2 0,-447 8 0,40 0 0,17-9 0,-948 0 0,563 10 0,17 0 0,-427-11 0,549-2 0,34-3 0,42-7 0,90 0 0,247 8 0,-221 7 0,1762-1 0,-1774-11 0,7 0 0,554 11 0,-703-2 0,0-1 0,0 0 0,-1-1 0,26-8 0,-24 6 0,1 1 0,-1 0 0,26-2 0,47-6 0,-209 13 0,-1175 48 0,752-49 0,635 0 0,610 28 0,-580-18 0,135-6 0,-136-6 0,138 17 0,2 5 0,-233-19 0,1 0 0,-1 1 0,0 2 0,47 11 0,-73-15 0,1 0 0,-1 1 0,0-1 0,0 0 0,0 1 0,0-1 0,0 0 0,0 1 0,0 0 0,0-1 0,0 1 0,0 0 0,0-1 0,0 1 0,-1 0 0,1 0 0,0 0 0,0-1 0,0 2 0,-1-1 0,-1 0 0,1-1 0,0 1 0,0-1 0,-1 1 0,1-1 0,0 1 0,-1-1 0,1 1 0,0-1 0,-1 0 0,1 1 0,-1-1 0,1 0 0,-1 1 0,1-1 0,-1 0 0,1 1 0,-1-1 0,1 0 0,-1 0 0,1 0 0,-1 1 0,-1-1 0,-46 9 0,-8-5 0,1-2 0,-94-9 0,147 8 0,0-1 0,0-1 0,0 1 0,0 0 0,0 0 0,0-1 0,0 1 0,0-1 0,0 0 0,0 0 0,0 0 0,1 0 0,-1 0 0,0 0 0,0 0 0,1 0 0,-1-1 0,1 1 0,-1 0 0,1-1 0,-3-3 0,4 4 0,1-1 0,-1 1 0,1-1 0,-1 1 0,1-1 0,-1 1 0,1-1 0,0 1 0,-1-1 0,1 1 0,0 0 0,0-1 0,0 1 0,0 0 0,1 0 0,-1 0 0,0 0 0,0 0 0,1 0 0,-1 0 0,0 0 0,1 0 0,-1 1 0,1-1 0,-1 1 0,1-1 0,-1 1 0,3-1 0,31-13 0,69-16 0,-38 11 0,-58 16 0,-9 0 0,-18-2 0,-33 2 0,-81 4 0,244-16 0,-171 17 0,-74 12 0,22 0 0,-105-3 0,-87 11 0,302-21 0,12 2 0,25 0 0,511 0 0,-121-3 0,-404 0 0,-14 0 0,0-1 0,0 1 0,0 1 0,-1-1 0,1 1 0,0 0 0,0 1 0,-1 0 0,7 2 0,-12-4 0,-1 0 0,0 0 0,0 1 0,0-1 0,0 0 0,0 0 0,0 0 0,1 0 0,-1 1 0,0-1 0,0 0 0,0 0 0,0 0 0,0 1 0,0-1 0,0 0 0,0 0 0,0 0 0,0 1 0,0-1 0,0 0 0,0 0 0,0 0 0,0 1 0,0-1 0,0 0 0,0 0 0,0 0 0,0 1 0,0-1 0,0 0 0,0 0 0,-1 0 0,1 1 0,0-1 0,0 0 0,0 0 0,0 0 0,0 0 0,0 1 0,-1-1 0,1 0 0,0 0 0,0 0 0,0 0 0,-1 0 0,1 0 0,0 0 0,0 0 0,0 0 0,-1 1 0,1-1 0,0 0 0,0 0 0,0 0 0,-1 0 0,1 0 0,0 0 0,0 0 0,0 0 0,-1 0 0,1-1 0,0 1 0,0 0 0,0 0 0,-1 0 0,1 0 0,0 0 0,-26 6 0,1-2 0,-1-1 0,0 0 0,-48-3 0,16 0 0,-630 3 0,1343-3 0,-1485 0 0,1359 0 0,-556 0 0,14 1 0,1 0 0,0-1 0,-1-1 0,1 0 0,-1-1 0,1 0 0,-16-6 0,28 8 0,-1 0 0,0 0 0,1 0 0,-1 0 0,1 0 0,-1 0 0,1 0 0,-1-1 0,1 1 0,-1 0 0,1 0 0,-1-1 0,0 1 0,1 0 0,0-1 0,-1 1 0,1 0 0,-1-1 0,1 1 0,-1-1 0,1 1 0,0-1 0,-1 1 0,1-1 0,0 1 0,0-1 0,-1 1 0,1-1 0,0 1 0,0-1 0,0 1 0,0-1 0,0 0 0,0 1 0,-1-1 0,1 1 0,0-1 0,1 1 0,-1-1 0,0 0 0,0 1 0,0-1 0,0 1 0,0-1 0,1 1 0,-1-1 0,0 1 0,0-1 0,1 1 0,-1-1 0,0 1 0,1-1 0,-1 1 0,1-1 0,2-2 0,0 1 0,1 0 0,-1-1 0,0 1 0,1 1 0,0-1 0,6-2 0,24-6 0,0 2 0,0 1 0,54-3 0,114 3 0,-141 7 0,20-1 0,-67 1 0,-52 1 0,-422 1 0,524 0 0,-27-1 0,55-4 0,-249 16 0,-160-7 0,173-7 0,-1053 2 0,2599-1 0,-3353 0 0,2191-2 0,329 7 0,-522 0 0,-45-2 0,-10 1 0,-15 3 0,-171 8 0,173-14 0,101-8 0,156-7 0,-480 16 0,-192-6 0,410 1 0,31-1 0,46 0 0,635 0 0,-615 10 0,-65-4 0,-9 0 0,-36 2 0,-255 0 0,173-3 0,257-2-1365,-32 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54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 57 24575,'55'-17'0,"36"11"0,110 7 0,-66 2 0,44-12 0,9-1 0,2919 12 0,-1606-3 0,-1434-9 0,-14 0 0,-89 15 0,1 2 0,0 1 0,-47 18 0,50-15 0,-1-1 0,0-1 0,-1-2 0,0-1 0,-35 1 0,-3161-6 0,1508-3 0,1649 3 0,-79-3 0,135-3 0,29-1 0,29-4 0,-39 10 0,63-13 0,1 3 0,1 3 0,71 1 0,1874 10 0,-1047-7 0,1077 3 0,-2301 0-1365,112 0-5461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56.0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765 0 24575,'-19'10'0,"-1"-2"0,-1-1 0,1 0 0,-1-2 0,-1 0 0,-25 2 0,-131-1 0,51-3 0,105 0 0,22-3 0,0 0 0,0 0 0,0 0 0,0 0 0,0 0 0,0 0 0,0 0 0,0 0 0,0 0 0,0 0 0,0 0 0,0 0 0,0 0 0,0 1 0,0-1 0,0 0 0,0 0 0,1 0 0,-1 0 0,0 0 0,0 0 0,0 0 0,0 0 0,0 0 0,0 0 0,0 1 0,0-1 0,0 0 0,-1 0 0,1 0 0,0 0 0,0 0 0,0 0 0,0 0 0,0 0 0,0 0 0,0 0 0,0 0 0,0 1 0,0-1 0,0 0 0,0 0 0,0 0 0,0 0 0,0 0 0,0 0 0,0 0 0,0 0 0,-1 0 0,1 0 0,0 0 0,0 0 0,0 0 0,0 0 0,0 0 0,0 0 0,0 0 0,0 0 0,0 0 0,42 3 0,156-15 0,-51 0 0,248 14 0,-183 5 0,-18-1 0,-176-2 0,-19-1 0,-14 0 0,-296 5 0,196-8 0,-848-1-1365,895 1-5461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11:20:55.097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650 118,'4'0,"3"3,4 1,4 0,2-1,1 0,2-2,-1 0,1-1,-7 0,-15 0,-14 0,-10 0,-4-1,7 1,16 0,16 0,12 0,10 0,2 0,-1 0,-9 0,-18 0,-20 0,-13 0,-5 0,6 0,17 0,13 0,17 0,10 0,-6 0,-26 0,-25 0,-22 0,-11 0,2 0,6 0,20 0,27 0,33 0,29 0,23 0,11 0,-4 0,-20 0,-24 0,-27 0,-21 0,-13 0,-20 0,-19 0,-19 0,-13 0,-3 0,-3 0,10 0,14 0,37 0,45 0,47 0,39 0,19 0,-5 0,-17 0,-22 3,-29 2,-35-1,-31-1,-31 0,-19-2,-13 0,-8-1,9-3,16-2,17 1,19 1,29 0,21 2,18 0,12 0,7 1,1 0,-5 1,-24-1,-33 0,-40 0,-34 0,-20 0,-11-3,0-4,13-2,27 2,51 2,63 1,64 2,57 0,59 2,39 0,10 4,-32 4,-53 3,-67 4,-83-1,-77-6,-62-7,-42-8,-29-11,-7-10,18 1,31 1,40 5,43 6,38 6,32 4,18 3,8 2,1 1,-3 0,-5 1,-13-2,-17 4,-20 4,-25 1,-14-2,-7-1,1 0,5 1,13 1,24 0,40 1,48 6,36 3,8 6,-9-2,-17-2,-24 0,-25-1,-25-4,-26-4,-27-4,-24-3,-15-6,-1-2,5-4,12 0,12 1,10 1,12 0,16-1,11 2,10 2,11-2,4-1,5 2,5 0,-1 2,-3 1,-21 1,-47 0,-60 0,-64 0,-6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11:20:57.482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534 97,'3'3,"1"4,0 8,-4 1,-11-3,-11-2,-4-4,-1-4,4-4,19-9,19-6,17 0,6 2,-13 4,-23 4,-29 2,-27 3,-22 1,-10 0,0 1,9-1,13 1,18-4,21-4,23-4,18-4,17 1,9 0,0 2,-4 3,-2 4,-4 2,-4 1,-4 2,-5 3,-7 5,-5 4,-4 3,-5-1,-3 1,13-3,14 0,13-2,3-3,3 1,-10-1,-10-5,-9-6,-12-2,-13-1,-16-1,-14 0,-11 1,-7 2,1 2,8 2,9 0,18 1,33 0,24 1,20 2,10 5,-2 1,-5-2,-9-1,-8-3,-9 0,-8-6,-18 0,-15-1,-12 3,-9 3,-2 0,3 0,6 3,10 1,16-1,12-2,9 0,6-2,-4 0,-12-1,-12 0,-8 0,-7 0,-2 0,-3-1,0 1,3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35.4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3531 165 24575,'635'11'0,"1"1"0,-579-12 0,-40 2 0,-16 1 0,-30 4 0,-121 9 0,-176-4 0,230-11 0,-50 3 0,0 1 0,-152-14 0,274 5 0,19-1 0,38-5 0,126-6 0,237 7 0,-254 9 0,-100 0 0,45-1 0,102 12 0,-188-11 0,0-1 0,0 1 0,1 0 0,-1 0 0,0 0 0,0 0 0,0 0 0,1 1 0,-1-1 0,0 0 0,0 0 0,0 1 0,0-1 0,0 1 0,1-1 0,-1 1 0,0 0 0,0-1 0,0 1 0,0 0 0,0-1 0,-1 1 0,3 2 0,-6-2 0,1 1 0,-1-1 0,1 1 0,-1-1 0,0 0 0,0 0 0,1-1 0,-1 1 0,0 0 0,0-1 0,-3 1 0,-97 13 0,-189 1 0,199-13 0,-626 4 0,305-4 0,2326 11-1255,-1836-11 1249,92 14 1,-125-4 5,-35-6-25,-12-1 0,-17 0 274,-111 10 250,-182-5 0,199-9-430,-958 2-69,1119-5 0,51-8 0,-29 1 0,1281-63 0,-1328 72 0,-53 1 0,-63 0 0,-485 0 0,563-1 0,10 0 0,0 1 0,0-1 0,0-1 0,0 1 0,0-1 0,1-1 0,-1 1 0,0-1 0,-10-4 0,17 6 0,0-1 0,0 1 0,0 0 0,0 0 0,-1 0 0,1-1 0,0 1 0,0 0 0,0 0 0,0-1 0,0 1 0,0 0 0,0 0 0,0-1 0,0 1 0,0 0 0,0-1 0,0 1 0,0 0 0,0 0 0,0-1 0,0 1 0,0 0 0,0 0 0,0-1 0,0 1 0,0 0 0,0 0 0,0-1 0,0 1 0,1 0 0,-1 0 0,0-1 0,0 1 0,0 0 0,0 0 0,1 0 0,-1 0 0,0-1 0,0 1 0,0 0 0,1 0 0,-1 0 0,0 0 0,0 0 0,1-1 0,-1 1 0,0 0 0,0 0 0,1 0 0,-1 0 0,0 0 0,0 0 0,1 0 0,-1 0 0,0 0 0,1 0 0,-1 0 0,0 0 0,1 1 0,18-8 0,1 2 0,-1 0 0,26-2 0,-9 2 0,686-75 0,-698 79 0,-8-1 0,-1 2 0,1 0 0,30 4 0,-46-4 0,0 0 0,0 0 0,0 1 0,0-1 0,0 0 0,0 0 0,0 0 0,0 0 0,0 0 0,0 0 0,0 0 0,0 0 0,-1 0 0,1 0 0,0 0 0,0 0 0,0 0 0,0 0 0,0 0 0,0 1 0,0-1 0,0 0 0,0 0 0,0 0 0,0 0 0,0 0 0,0 0 0,0 0 0,0 0 0,0 0 0,0 0 0,1 0 0,-1 0 0,0 0 0,0 1 0,0-1 0,0 0 0,0 0 0,0 0 0,0 0 0,0 0 0,0 0 0,0 0 0,0 0 0,0 0 0,0 0 0,0 0 0,0 0 0,0 0 0,0 0 0,0 0 0,1 0 0,-1 0 0,0 0 0,0 0 0,-12 4 0,-15 2 0,-91 1 0,-144-9 0,377 11 0,-1 5 0,157 40 0,-229-39 0,-41-15 0,-1 0 0,0 0 0,1 0 0,-1 0 0,0 0 0,1 0 0,-1 0 0,0 0 0,1 0 0,-1 0 0,0 1 0,1-1 0,-1 0 0,0 0 0,0 0 0,1 0 0,-1 1 0,0-1 0,0 0 0,1 0 0,-1 1 0,0-1 0,0 0 0,0 1 0,1-1 0,-1 0 0,0 0 0,0 1 0,0-1 0,0 0 0,0 1 0,0-1 0,0 0 0,0 1 0,0-1 0,0 0 0,0 1 0,0-1 0,0 0 0,0 1 0,0 0 0,-16 5 0,-25 0 0,-66-2 0,-118-9 0,220 4 0,0 0 0,1 0 0,-1 0 0,1 0 0,-1-1 0,1 0 0,-1 0 0,1 0 0,0-1 0,0 1 0,0-1 0,-5-4 0,-39-46 0,20 21 0,3 10 0,20 19 0,0-1 0,0 0 0,0 0 0,1 0 0,-1 0 0,1-1 0,0 0 0,0 0 0,1 0 0,0 0 0,0-1 0,0 1 0,-3-9 0,6 12 0,0 1 0,1 0 0,-1 0 0,0-1 0,1 1 0,-1 0 0,1 0 0,0 0 0,-1-1 0,1 1 0,0 0 0,0 0 0,-1 0 0,1 0 0,0 0 0,0 0 0,0 1 0,0-1 0,0 0 0,0 0 0,1 1 0,-1-1 0,0 1 0,0-1 0,0 1 0,1-1 0,-1 1 0,0 0 0,2-1 0,44-7 0,-41 7 0,29-4 0,1 1 0,0 2 0,1 2 0,-1 1 0,48 8 0,-82-9 0,0 1 0,1-1 0,-1 1 0,0-1 0,0 1 0,0 0 0,0 0 0,0 0 0,0 0 0,0 0 0,0 0 0,0 1 0,-1-1 0,1 1 0,0-1 0,-1 1 0,1 0 0,1 2 0,-3-3 0,1 1 0,-1-1 0,0 0 0,1 1 0,-1-1 0,0 1 0,0-1 0,0 1 0,0-1 0,-1 1 0,1-1 0,0 0 0,-1 1 0,1-1 0,0 0 0,-1 1 0,0-1 0,1 0 0,-1 1 0,-1 1 0,-4 4 0,0 0 0,0-1 0,0 1 0,0-2 0,-1 1 0,0-1 0,-12 8 0,-91 41 0,101-47 0,14-2 0,32 0 0,-2-6 0,-31 0 0,-15 1 0,-519-3 0,533 3 0,50 0 0,-1 2 0,69 10 0,-119-11 0,1-1 0,-1 0 0,0 1 0,0-1 0,1 1 0,-1 0 0,0 0 0,0 0 0,0 0 0,0 0 0,0 1 0,0-1 0,0 0 0,2 3 0,-4-3 0,0 0 0,0-1 0,0 1 0,0-1 0,0 1 0,-1 0 0,1-1 0,0 1 0,0-1 0,-1 1 0,1-1 0,0 1 0,-1 0 0,1-1 0,-1 1 0,1-1 0,0 0 0,-1 1 0,1-1 0,-1 1 0,1-1 0,-1 0 0,1 1 0,-1-1 0,0 0 0,1 0 0,-1 1 0,1-1 0,-1 0 0,0 0 0,0 0 0,-13 5 0,1-2 0,-1 0 0,-23 3 0,-251 5 0,365 0 0,568 18-461,-76-5 81,-155 12 380,-330-22 0,-78-8 0,-23-2 0,-76 5 0,-155-6 0,120-5 0,-99 3 0,-548-5 0,734 0 246,31 1-19,13 1 1,161-23-76,-8 2-164,-147 19 12,-25 0 0,-47 0 0,40 3 0,95-23 0,114-13 0,-165 28 0,-21 9 0,0 0 0,0 0 0,0-1 0,0 1 0,0 0 0,0 0 0,0 0 0,0-1 0,0 1 0,1 0 0,-1 0 0,0 0 0,0-1 0,0 1 0,0 0 0,0 0 0,-1 0 0,1 0 0,0-1 0,0 1 0,0 0 0,0 0 0,0 0 0,0-1 0,0 1 0,0 0 0,0 0 0,0 0 0,0 0 0,-1 0 0,1-1 0,0 1 0,0 0 0,0 0 0,0 0 0,0 0 0,-1 0 0,1 0 0,0-1 0,0 1 0,0 0 0,0 0 0,-1 0 0,1 0 0,0 0 0,0 0 0,0 0 0,-1 0 0,-39-7 0,-213 1 0,240 7 0,9-2 0,18-1 0,45-4 0,26-3 0,-113 10 0,-45-3 0,11 0 0,13-2 0,49 4 0,0 0 0,0 0 0,0 0 0,0 0 0,0 0 0,0 0 0,0 0 0,1-1 0,-1 1 0,0 0 0,0 0 0,0 0 0,0 0 0,0 0 0,0 0 0,0 0 0,0-1 0,0 1 0,0 0 0,0 0 0,0 0 0,0 0 0,0 0 0,0 0 0,0 0 0,0 0 0,0-1 0,0 1 0,0 0 0,0 0 0,-1 0 0,1 0 0,0 0 0,0 0 0,0 0 0,0 0 0,0 0 0,0-1 0,0 1 0,0 0 0,0 0 0,0 0 0,0 0 0,-1 0 0,1 0 0,0 0 0,0 0 0,0 0 0,0 0 0,0 0 0,0 0 0,0 0 0,0 0 0,-1 0 0,1 0 0,0 0 0,0 0 0,0 0 0,0 0 0,0 0 0,26-5 0,12 1 0,8 0 0,-46 4 0,0 0 0,0 0 0,0 0 0,0 0 0,0 0 0,0 0 0,0-1 0,0 1 0,-1 0 0,1 0 0,0 0 0,0 0 0,0 0 0,0 0 0,0 0 0,0 0 0,0 0 0,0 0 0,0 0 0,0 0 0,1-1 0,-30 1 0,-143 0 0,505-2 0,353 9 0,-629-2 0,-50-1 0,-16 0 0,-27 4 0,-1-2 0,0-2 0,-72-1 0,42-2 0,-654 6 0,-726-10 0,751 5 0,635-7 0,61 5 0,0 0 0,0 0 0,-1 1 0,1-1 0,0 0 0,-1 0 0,1 0 0,0 0 0,-1 0 0,1 0 0,0 0 0,-1 0 0,1 0 0,0 0 0,-1 0 0,1-1 0,0 1 0,-1 0 0,1 0 0,0 0 0,0 0 0,-1 0 0,1-1 0,0 1 0,0 0 0,-1 0 0,1 0 0,0-1 0,0 1 0,-1 0 0,1 0 0,0-1 0,0 1 0,0 0 0,0 0 0,-1-1 0,1 1 0,0 0 0,0-1 0,0 1 0,0 0 0,0-1 0,0 1 0,0 0 0,0-1 0,0 1 0,0 0 0,0-1 0,0 1 0,0 0 0,0 0 0,0-1 0,23-8 0,49-2 0,2 4 0,136 3 0,-109 4 0,-48-1 0,587 1 0,-618 1 0,-9-2 0,0 2 0,0 0 0,0 0 0,21 5 0,-33-3 0,-11-1 0,-68 5 0,-99-4 0,80-4 0,-159 4 0,-865-14 0,1015 3 0,41 3 0,-124 4 0,124 13 0,50-9 0,0 0 0,-1-1 0,-20 1 0,430-2 0,44 2 0,-433-3 0,12 0 0,0 2 0,0 0 0,29 7 0,-37-3 0,-14-2 0,-21 2 0,-97 4 0,-127-7 0,141-3 0,-628-1 0,711-3 0,18 0 0,18-3 0,25-2 0,1 1 0,0 2 0,1 1 0,0 2 0,61 3 0,-44 0 0,-11-1 0,-4 0 0,-1 1 0,43 6 0,-79-6 0,0 0 0,0 0 0,1 1 0,-1-1 0,0 1 0,0 0 0,0-1 0,1 1 0,-1 0 0,0 0 0,0 0 0,2 2 0,-4-2 0,0-1 0,0 0 0,0 1 0,1-1 0,-1 1 0,0-1 0,0 0 0,0 1 0,0-1 0,0 1 0,0-1 0,0 0 0,0 1 0,-1-1 0,1 1 0,0-1 0,0 0 0,0 1 0,0-1 0,0 0 0,-1 1 0,1-1 0,0 0 0,0 1 0,-1-1 0,1 0 0,0 1 0,0-1 0,-1 0 0,1 0 0,0 1 0,-1-1 0,1 0 0,0 0 0,-1 0 0,1 1 0,-1-1 0,1 0 0,-8 4 0,1-1 0,-1 0 0,1 0 0,-1-1 0,-15 3 0,-103 9 0,-230-5 0,247-9 0,-260-2 0,732 2 0,-869-39 0,505 39 0,-7 0 0,0-1 0,0-1 0,0 1 0,0-1 0,0 0 0,1-1 0,-12-5 0,19 8 0,0 0 0,-1 0 0,1-1 0,0 1 0,0 0 0,-1 0 0,1 0 0,0 0 0,0 0 0,0-1 0,-1 1 0,1 0 0,0 0 0,0 0 0,0-1 0,0 1 0,-1 0 0,1 0 0,0 0 0,0-1 0,0 1 0,0 0 0,0 0 0,0-1 0,0 1 0,0 0 0,0 0 0,0-1 0,0 1 0,0 0 0,0 0 0,0-1 0,0 1 0,0 0 0,0 0 0,0-1 0,0 1 0,0 0 0,0 0 0,0-1 0,0 1 0,1 0 0,-1 0 0,0 0 0,0-1 0,0 1 0,0 0 0,1 0 0,-1 0 0,0-1 0,19-7 0,25 0 0,380 0 0,-309 10 0,-77 1 0,-55 4 0,-61 4 0,-129-8 0,601-3 0,-390-2 0,-9-1 0,-22-6 0,-42-9 0,-71-7 0,-237-10 0,370 35 0,-315 2 0,320-2 0,0 0 0,0 0 0,0 0 0,0 0 0,0 1 0,0-1 0,0 1 0,0-1 0,1 1 0,-1-1 0,0 1 0,0 0 0,-2 1 0,4-1 0,0 0 0,0-1 0,1 1 0,-1-1 0,0 1 0,0-1 0,1 1 0,-1-1 0,0 1 0,1-1 0,-1 1 0,0-1 0,1 0 0,-1 1 0,1-1 0,-1 0 0,1 1 0,-1-1 0,1 0 0,-1 1 0,1-1 0,-1 0 0,1 0 0,-1 0 0,1 1 0,-1-1 0,1 0 0,0 0 0,61 18 0,-30-12 0,36 10 0,-87-10 0,-16-2 0,-360-4 0,223-1 0,256 0 0,-2-1 0,0 3 0,-1 4 0,145 27 0,-179-21 0,1-2 0,0-3 0,0-1 0,60-2 0,-86-4 0,-26 1 0,-45 0 0,36 0 0,-816 0 0,1180 6 0,-246 1 0,138 26 0,-216-24 0,-28-8 0,0 0 0,1-1 0,-1 1 0,0 0 0,0-1 0,0 1 0,-1-1 0,1 1 0,0-1 0,0 0 0,0 1 0,0-1 0,0 0 0,0 0 0,-1 0 0,1 0 0,0 0 0,0 0 0,0 0 0,-2 0 0,-402 8 0,282-10 0,110 2 0,3 1 0,-1-2 0,0 1 0,0-1 0,1-1 0,-15-3 0,23 5 0,1-1 0,-1 1 0,1-1 0,-1 0 0,1 1 0,0-1 0,-1 0 0,1 0 0,0 0 0,0 0 0,0 0 0,0 0 0,0 0 0,0-1 0,0 1 0,0 0 0,0-1 0,0 1 0,1 0 0,-1-1 0,0 1 0,1-1 0,0 1 0,-1-1 0,1 1 0,0-1 0,0 1 0,-1-1 0,1 1 0,0-1 0,1 0 0,-1 1 0,0-1 0,0 1 0,1-1 0,-1 1 0,1-1 0,-1 1 0,1-1 0,0 1 0,-1 0 0,1-1 0,0 1 0,1-1 0,1-5 0,0 1 0,0 0 0,1 1 0,0-1 0,0 0 0,0 1 0,1 0 0,0 0 0,0 1 0,0-1 0,0 1 0,1 0 0,8-4 0,-6 4 0,1 1 0,0 0 0,0 0 0,0 1 0,0 0 0,1 0 0,-1 1 0,0 1 0,11 0 0,44 3 0,-1 2 0,1 3 0,-1 4 0,106 32 0,-135-36 0,0-2 0,0-2 0,0 0 0,0-3 0,36-2 0,-786 0 0,1503 1 0,-1226 0 0,626-11 0,-37 1 0,-17 7 0,-234 3 0,1-4 0,-180-30 0,280 34 0,-8-1 0,0-1 0,0 1 0,0-2 0,1 1 0,-1-1 0,1 0 0,-15-9 0,22 12 0,0 0 0,0 0 0,0-1 0,-1 1 0,1 0 0,0 0 0,0 0 0,0 0 0,0-1 0,-1 1 0,1 0 0,0 0 0,0 0 0,0-1 0,0 1 0,0 0 0,0 0 0,0-1 0,0 1 0,0 0 0,0 0 0,0-1 0,0 1 0,0 0 0,0 0 0,0-1 0,0 1 0,0 0 0,0 0 0,0-1 0,0 1 0,0 0 0,0 0 0,0 0 0,0-1 0,0 1 0,0 0 0,1 0 0,-1-1 0,0 1 0,0 0 0,0 0 0,0 0 0,1 0 0,-1-1 0,0 1 0,0 0 0,1 0 0,17-7 0,20 1 0,-37 6 0,24-3 0,0 1 0,1 2 0,-1 0 0,33 5 0,-47 1 0,-19-1 0,-26 3 0,32-7 0,-327 45 0,538-47 0,-72 3 0,-130-2 0,28 0 0,-30 0 0,-20 0 0,-539 0 0,469-12 0,52 4 0,30 5 0,11 2 0,226 2 0,-398-1-1365,122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39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 24575,'21'0'0,"1"1"0,0 2 0,0 0 0,-1 1 0,1 1 0,-1 1 0,29 13 0,-49-19 0,-1 0 0,1 0 0,-1 0 0,1 0 0,-1 0 0,1 0 0,-1 0 0,1 1 0,-1-1 0,1 0 0,-1 0 0,1 1 0,-1-1 0,1 0 0,-1 1 0,0-1 0,1 1 0,-1-1 0,1 0 0,-1 1 0,0-1 0,0 1 0,1-1 0,-1 1 0,0-1 0,0 1 0,1-1 0,-1 1 0,0-1 0,0 1 0,0-1 0,0 1 0,0 0 0,0-1 0,0 1 0,0-1 0,0 1 0,-21 8 0,-32-4 0,-86-6-1365,118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42.7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24575,'361'0'-1365,"-342"0"-5461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48.1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 24575,'147'2'0,"157"-5"0,-224-8 0,-48 6 0,58-2 0,-54 5 0,51 2 0,-83 0 0,-1 0 0,1 1 0,0-1 0,0 1 0,-1 0 0,1 0 0,-1 0 0,1 0 0,-1 1 0,1 0 0,-1-1 0,0 1 0,0 0 0,0 1 0,0-1 0,0 0 0,4 5 0,-6-6 0,-1 0 0,1-1 0,-1 1 0,1 0 0,-1-1 0,0 1 0,1 0 0,-1 0 0,0 0 0,1-1 0,-1 1 0,0 0 0,0 0 0,0 0 0,0-1 0,0 1 0,0 0 0,0 0 0,0 0 0,0 0 0,0 0 0,0-1 0,0 1 0,-1 0 0,1 0 0,0 0 0,0-1 0,-1 1 0,1 0 0,-1 0 0,0 0 0,-1 1 0,1-1 0,-1 0 0,0 1 0,0-1 0,0 0 0,-1 0 0,1 0 0,0 0 0,0-1 0,0 1 0,-4 0 0,-60 4 0,64-5 0,-139-2 0,333 2 0,-242-1 0,0-2 0,-63-11 0,245 8 0,-2 7 0,-320-24 0,444 24 0,-595-1 0,371 0 0,-52 0 0,-55 0 0,-79 0-1365,118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53.6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 24575,'133'2'0,"144"-5"0,-192-8 0,-45 6 0,57-2 0,195 8 0,-557-1 0,350 8 0,165 7 0,-247-15 0,0 0 0,0 0 0,0 0 0,0 1 0,0-1 0,0 1 0,0 0 0,-1-1 0,1 1 0,0 1 0,0-1 0,0 0 0,-1 1 0,6 3 0,-8-5 0,0 0 0,1 1 0,-1-1 0,0 1 0,0-1 0,1 0 0,-1 1 0,0-1 0,0 1 0,0-1 0,0 1 0,1-1 0,-1 1 0,0-1 0,0 0 0,0 1 0,0-1 0,0 1 0,0-1 0,0 1 0,0-1 0,0 1 0,0-1 0,-1 1 0,1-1 0,0 1 0,0-1 0,0 0 0,-1 1 0,1-1 0,0 1 0,-1-1 0,0 2 0,-1 0 0,0 0 0,0-1 0,0 1 0,0-1 0,0 0 0,-1 1 0,1-1 0,0 0 0,-4 1 0,-13 4 0,-1-1 0,0 0 0,1-1 0,-1-2 0,-23 2 0,-108-7 0,55 1 0,76 2 0,13 1 0,1 0 0,0-1 0,0 0 0,-1-1 0,1 0 0,0 1 0,-10-4 0,16 4 0,-1 0 0,1 0 0,0 0 0,0 0 0,0 0 0,0-1 0,0 1 0,0 0 0,-1 0 0,1 0 0,0 0 0,0 0 0,0 0 0,0 0 0,0 0 0,0 0 0,0 0 0,0-1 0,-1 1 0,1 0 0,0 0 0,0 0 0,0 0 0,0 0 0,0 0 0,0-1 0,0 1 0,0 0 0,0 0 0,0 0 0,0 0 0,0 0 0,0 0 0,0-1 0,0 1 0,0 0 0,0 0 0,0 0 0,0 0 0,0 0 0,0-1 0,0 1 0,0 0 0,0 0 0,0 0 0,0 0 0,0 0 0,1 0 0,-1 0 0,0-1 0,0 1 0,0 0 0,0 0 0,0 0 0,0 0 0,1 0 0,11-7 0,16-3 0,24 2 0,0 2 0,99 1 0,-84 4 0,-86 2 0,-709-10 0,710 8 0,13 1 0,0 0 0,0 0 0,0 0 0,1-1 0,-1 1 0,0-1 0,0-1 0,1 1 0,-1-1 0,1 1 0,-1-1 0,-4-3 0,9 4 0,0 1 0,0-1 0,0 1 0,0 0 0,0-1 0,0 1 0,0-1 0,1 1 0,-1 0 0,0-1 0,0 1 0,0 0 0,0-1 0,1 1 0,-1 0 0,0-1 0,0 1 0,1 0 0,-1 0 0,0-1 0,1 1 0,-1 0 0,0 0 0,1 0 0,-1-1 0,0 1 0,1 0 0,-1 0 0,0 0 0,1 0 0,-1 0 0,1 0 0,-1 0 0,0 0 0,1 0 0,-1 0 0,0 0 0,1 0 0,0 0 0,20-5 0,59-1-12,129 5 1,-100 3-1331,-85-2-5484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58.8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4:04.3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4:05.1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971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553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509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844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81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550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12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92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733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44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64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761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0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32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50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97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4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0668" y="867404"/>
            <a:ext cx="60826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85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003" y="145257"/>
            <a:ext cx="849599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123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2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003" y="145257"/>
            <a:ext cx="849599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123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2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003" y="145257"/>
            <a:ext cx="849599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123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6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 /><Relationship Id="rId2" Type="http://schemas.openxmlformats.org/officeDocument/2006/relationships/slideLayout" Target="../slideLayouts/slideLayout7.xml" /><Relationship Id="rId1" Type="http://schemas.openxmlformats.org/officeDocument/2006/relationships/slideLayout" Target="../slideLayouts/slideLayout6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42822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003" y="145257"/>
            <a:ext cx="849599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123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79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 /><Relationship Id="rId3" Type="http://schemas.openxmlformats.org/officeDocument/2006/relationships/image" Target="../media/image44.png" /><Relationship Id="rId7" Type="http://schemas.openxmlformats.org/officeDocument/2006/relationships/image" Target="../media/image48.sv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47.png" /><Relationship Id="rId11" Type="http://schemas.openxmlformats.org/officeDocument/2006/relationships/image" Target="../media/image52.svg" /><Relationship Id="rId5" Type="http://schemas.openxmlformats.org/officeDocument/2006/relationships/image" Target="../media/image46.svg" /><Relationship Id="rId10" Type="http://schemas.openxmlformats.org/officeDocument/2006/relationships/image" Target="../media/image51.png" /><Relationship Id="rId4" Type="http://schemas.openxmlformats.org/officeDocument/2006/relationships/image" Target="../media/image45.png" /><Relationship Id="rId9" Type="http://schemas.openxmlformats.org/officeDocument/2006/relationships/image" Target="../media/image50.sv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 /><Relationship Id="rId3" Type="http://schemas.openxmlformats.org/officeDocument/2006/relationships/image" Target="../media/image44.png" /><Relationship Id="rId7" Type="http://schemas.openxmlformats.org/officeDocument/2006/relationships/image" Target="../media/image56.sv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5.png" /><Relationship Id="rId11" Type="http://schemas.openxmlformats.org/officeDocument/2006/relationships/image" Target="../media/image60.svg" /><Relationship Id="rId5" Type="http://schemas.openxmlformats.org/officeDocument/2006/relationships/image" Target="../media/image54.svg" /><Relationship Id="rId10" Type="http://schemas.openxmlformats.org/officeDocument/2006/relationships/image" Target="../media/image59.png" /><Relationship Id="rId4" Type="http://schemas.openxmlformats.org/officeDocument/2006/relationships/image" Target="../media/image53.png" /><Relationship Id="rId9" Type="http://schemas.openxmlformats.org/officeDocument/2006/relationships/image" Target="../media/image58.sv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 /><Relationship Id="rId3" Type="http://schemas.openxmlformats.org/officeDocument/2006/relationships/image" Target="../media/image62.png" /><Relationship Id="rId7" Type="http://schemas.openxmlformats.org/officeDocument/2006/relationships/image" Target="../media/image66.png" /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65.png" /><Relationship Id="rId11" Type="http://schemas.openxmlformats.org/officeDocument/2006/relationships/image" Target="../media/image70.png" /><Relationship Id="rId5" Type="http://schemas.openxmlformats.org/officeDocument/2006/relationships/image" Target="../media/image64.png" /><Relationship Id="rId10" Type="http://schemas.openxmlformats.org/officeDocument/2006/relationships/image" Target="../media/image69.png" /><Relationship Id="rId4" Type="http://schemas.openxmlformats.org/officeDocument/2006/relationships/image" Target="../media/image63.png" /><Relationship Id="rId9" Type="http://schemas.openxmlformats.org/officeDocument/2006/relationships/image" Target="../media/image68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 /><Relationship Id="rId2" Type="http://schemas.openxmlformats.org/officeDocument/2006/relationships/image" Target="../media/image7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3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 /><Relationship Id="rId2" Type="http://schemas.openxmlformats.org/officeDocument/2006/relationships/hyperlink" Target="https://invest.mosreg.ru/business-support" TargetMode="External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customXml" Target="../ink/ink1.xml" /><Relationship Id="rId26" Type="http://schemas.openxmlformats.org/officeDocument/2006/relationships/customXml" Target="../ink/ink5.xml" /><Relationship Id="rId39" Type="http://schemas.openxmlformats.org/officeDocument/2006/relationships/image" Target="../media/image26.png" /><Relationship Id="rId51" Type="http://schemas.openxmlformats.org/officeDocument/2006/relationships/image" Target="../media/image15.png" /><Relationship Id="rId3" Type="http://schemas.openxmlformats.org/officeDocument/2006/relationships/image" Target="../media/image3.png" /><Relationship Id="rId21" Type="http://schemas.openxmlformats.org/officeDocument/2006/relationships/image" Target="../media/image19.png" /><Relationship Id="rId34" Type="http://schemas.openxmlformats.org/officeDocument/2006/relationships/customXml" Target="../ink/ink10.xml" /><Relationship Id="rId42" Type="http://schemas.openxmlformats.org/officeDocument/2006/relationships/customXml" Target="../ink/ink15.xml" /><Relationship Id="rId47" Type="http://schemas.openxmlformats.org/officeDocument/2006/relationships/image" Target="../media/image30.png" /><Relationship Id="rId50" Type="http://schemas.openxmlformats.org/officeDocument/2006/relationships/customXml" Target="../ink/ink19.xml" /><Relationship Id="rId7" Type="http://schemas.openxmlformats.org/officeDocument/2006/relationships/image" Target="../media/image7.png" /><Relationship Id="rId12" Type="http://schemas.openxmlformats.org/officeDocument/2006/relationships/image" Target="../media/image12.png" /><Relationship Id="rId25" Type="http://schemas.openxmlformats.org/officeDocument/2006/relationships/image" Target="../media/image21.png" /><Relationship Id="rId33" Type="http://schemas.openxmlformats.org/officeDocument/2006/relationships/customXml" Target="../ink/ink9.xml" /><Relationship Id="rId38" Type="http://schemas.openxmlformats.org/officeDocument/2006/relationships/customXml" Target="../ink/ink13.xml" /><Relationship Id="rId46" Type="http://schemas.openxmlformats.org/officeDocument/2006/relationships/customXml" Target="../ink/ink17.xml" /><Relationship Id="rId2" Type="http://schemas.openxmlformats.org/officeDocument/2006/relationships/notesSlide" Target="../notesSlides/notesSlide2.xml" /><Relationship Id="rId20" Type="http://schemas.openxmlformats.org/officeDocument/2006/relationships/customXml" Target="../ink/ink2.xml" /><Relationship Id="rId29" Type="http://schemas.openxmlformats.org/officeDocument/2006/relationships/image" Target="../media/image23.png" /><Relationship Id="rId41" Type="http://schemas.openxmlformats.org/officeDocument/2006/relationships/image" Target="../media/image27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6.png" /><Relationship Id="rId11" Type="http://schemas.openxmlformats.org/officeDocument/2006/relationships/image" Target="../media/image11.png" /><Relationship Id="rId24" Type="http://schemas.openxmlformats.org/officeDocument/2006/relationships/customXml" Target="../ink/ink4.xml" /><Relationship Id="rId32" Type="http://schemas.openxmlformats.org/officeDocument/2006/relationships/customXml" Target="../ink/ink8.xml" /><Relationship Id="rId37" Type="http://schemas.openxmlformats.org/officeDocument/2006/relationships/image" Target="../media/image13.png" /><Relationship Id="rId40" Type="http://schemas.openxmlformats.org/officeDocument/2006/relationships/customXml" Target="../ink/ink14.xml" /><Relationship Id="rId45" Type="http://schemas.openxmlformats.org/officeDocument/2006/relationships/image" Target="../media/image29.png" /><Relationship Id="rId5" Type="http://schemas.openxmlformats.org/officeDocument/2006/relationships/image" Target="../media/image5.png" /><Relationship Id="rId23" Type="http://schemas.openxmlformats.org/officeDocument/2006/relationships/image" Target="../media/image20.png" /><Relationship Id="rId28" Type="http://schemas.openxmlformats.org/officeDocument/2006/relationships/customXml" Target="../ink/ink6.xml" /><Relationship Id="rId36" Type="http://schemas.openxmlformats.org/officeDocument/2006/relationships/customXml" Target="../ink/ink12.xml" /><Relationship Id="rId49" Type="http://schemas.openxmlformats.org/officeDocument/2006/relationships/image" Target="../media/image14.png" /><Relationship Id="rId10" Type="http://schemas.openxmlformats.org/officeDocument/2006/relationships/image" Target="../media/image10.jpeg" /><Relationship Id="rId19" Type="http://schemas.openxmlformats.org/officeDocument/2006/relationships/image" Target="../media/image18.png" /><Relationship Id="rId31" Type="http://schemas.openxmlformats.org/officeDocument/2006/relationships/image" Target="../media/image24.png" /><Relationship Id="rId44" Type="http://schemas.openxmlformats.org/officeDocument/2006/relationships/customXml" Target="../ink/ink16.xml" /><Relationship Id="rId4" Type="http://schemas.openxmlformats.org/officeDocument/2006/relationships/image" Target="../media/image4.png" /><Relationship Id="rId9" Type="http://schemas.openxmlformats.org/officeDocument/2006/relationships/image" Target="../media/image9.png" /><Relationship Id="rId22" Type="http://schemas.openxmlformats.org/officeDocument/2006/relationships/customXml" Target="../ink/ink3.xml" /><Relationship Id="rId27" Type="http://schemas.openxmlformats.org/officeDocument/2006/relationships/image" Target="../media/image22.png" /><Relationship Id="rId30" Type="http://schemas.openxmlformats.org/officeDocument/2006/relationships/customXml" Target="../ink/ink7.xml" /><Relationship Id="rId35" Type="http://schemas.openxmlformats.org/officeDocument/2006/relationships/customXml" Target="../ink/ink11.xml" /><Relationship Id="rId43" Type="http://schemas.openxmlformats.org/officeDocument/2006/relationships/image" Target="../media/image28.png" /><Relationship Id="rId48" Type="http://schemas.openxmlformats.org/officeDocument/2006/relationships/customXml" Target="../ink/ink1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 /><Relationship Id="rId3" Type="http://schemas.openxmlformats.org/officeDocument/2006/relationships/image" Target="../media/image16.jpeg" /><Relationship Id="rId7" Type="http://schemas.openxmlformats.org/officeDocument/2006/relationships/image" Target="../media/image3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31.png" /><Relationship Id="rId11" Type="http://schemas.openxmlformats.org/officeDocument/2006/relationships/image" Target="../media/image36.png" /><Relationship Id="rId5" Type="http://schemas.openxmlformats.org/officeDocument/2006/relationships/image" Target="../media/image25.png" /><Relationship Id="rId10" Type="http://schemas.openxmlformats.org/officeDocument/2006/relationships/image" Target="../media/image35.jpeg" /><Relationship Id="rId4" Type="http://schemas.openxmlformats.org/officeDocument/2006/relationships/image" Target="../media/image17.png" /><Relationship Id="rId9" Type="http://schemas.openxmlformats.org/officeDocument/2006/relationships/image" Target="../media/image34.png" 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openxmlformats.org/officeDocument/2006/relationships/image" Target="../media/image37.png" /><Relationship Id="rId7" Type="http://schemas.openxmlformats.org/officeDocument/2006/relationships/image" Target="../media/image39.png" /><Relationship Id="rId12" Type="http://schemas.openxmlformats.org/officeDocument/2006/relationships/image" Target="../media/image43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Relationship Id="rId6" Type="http://schemas.microsoft.com/office/2007/relationships/hdphoto" Target="../media/hdphoto2.wdp" /><Relationship Id="rId11" Type="http://schemas.openxmlformats.org/officeDocument/2006/relationships/image" Target="../media/image42.png" /><Relationship Id="rId5" Type="http://schemas.openxmlformats.org/officeDocument/2006/relationships/image" Target="../media/image38.png" /><Relationship Id="rId10" Type="http://schemas.openxmlformats.org/officeDocument/2006/relationships/image" Target="../media/image41.jpeg" /><Relationship Id="rId4" Type="http://schemas.microsoft.com/office/2007/relationships/hdphoto" Target="../media/hdphoto1.wdp" /><Relationship Id="rId9" Type="http://schemas.openxmlformats.org/officeDocument/2006/relationships/image" Target="../media/image40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DD8701-269C-5240-BF28-0EC7AE4F6B5E}"/>
              </a:ext>
            </a:extLst>
          </p:cNvPr>
          <p:cNvSpPr/>
          <p:nvPr/>
        </p:nvSpPr>
        <p:spPr>
          <a:xfrm>
            <a:off x="-187038" y="0"/>
            <a:ext cx="9331038" cy="5143500"/>
          </a:xfrm>
          <a:prstGeom prst="rect">
            <a:avLst/>
          </a:prstGeom>
          <a:solidFill>
            <a:srgbClr val="08345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1659E9-CD20-4FAE-B905-04512DECE98E}"/>
              </a:ext>
            </a:extLst>
          </p:cNvPr>
          <p:cNvSpPr txBox="1"/>
          <p:nvPr/>
        </p:nvSpPr>
        <p:spPr>
          <a:xfrm>
            <a:off x="7746574" y="525909"/>
            <a:ext cx="161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5" y="3985621"/>
            <a:ext cx="1661975" cy="7395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5486"/>
            <a:ext cx="991134" cy="792907"/>
          </a:xfrm>
          <a:prstGeom prst="rect">
            <a:avLst/>
          </a:prstGeom>
        </p:spPr>
      </p:pic>
      <p:sp>
        <p:nvSpPr>
          <p:cNvPr id="37" name="TextBox 1">
            <a:extLst>
              <a:ext uri="{FF2B5EF4-FFF2-40B4-BE49-F238E27FC236}">
                <a16:creationId xmlns:a16="http://schemas.microsoft.com/office/drawing/2014/main" id="{6E17EBAB-E46E-4551-B1A3-B852059A7D38}"/>
              </a:ext>
            </a:extLst>
          </p:cNvPr>
          <p:cNvSpPr txBox="1"/>
          <p:nvPr/>
        </p:nvSpPr>
        <p:spPr>
          <a:xfrm>
            <a:off x="0" y="1617643"/>
            <a:ext cx="6711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Меры поддержки субъектов МСП</a:t>
            </a:r>
          </a:p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5081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AEB75B3-A450-4857-A4A4-901344C347DE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40C2F320-2205-4D76-86BD-02A37B420AAF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D1F6CD2-9DA5-4CFD-8289-A95BDC6A2D0F}"/>
              </a:ext>
            </a:extLst>
          </p:cNvPr>
          <p:cNvSpPr txBox="1"/>
          <p:nvPr/>
        </p:nvSpPr>
        <p:spPr>
          <a:xfrm>
            <a:off x="827583" y="90193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Московский областной гарантийный Фонд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25FDFAA1-12C5-4D41-BF48-6ACF3838A909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CB672C93-A6B4-4EAD-9573-AE91295CF93D}"/>
              </a:ext>
            </a:extLst>
          </p:cNvPr>
          <p:cNvSpPr txBox="1"/>
          <p:nvPr/>
        </p:nvSpPr>
        <p:spPr>
          <a:xfrm>
            <a:off x="179513" y="915566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поручительств по обязательствам субъектов МСП и </a:t>
            </a:r>
            <a:r>
              <a:rPr lang="ru-RU" b="1" dirty="0" err="1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самозанытых</a:t>
            </a:r>
            <a:b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кредитным договорам/договорам займа/договорам банковской гарантии/договорам лизинга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F50B1DB-9AB9-47CA-8AF2-6138D2BB04B9}"/>
              </a:ext>
            </a:extLst>
          </p:cNvPr>
          <p:cNvSpPr/>
          <p:nvPr/>
        </p:nvSpPr>
        <p:spPr>
          <a:xfrm rot="5400000">
            <a:off x="-253492" y="1276563"/>
            <a:ext cx="792087" cy="70095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802C303-C4A4-4B5A-8309-ECC03F26B13C}"/>
              </a:ext>
            </a:extLst>
          </p:cNvPr>
          <p:cNvSpPr/>
          <p:nvPr/>
        </p:nvSpPr>
        <p:spPr>
          <a:xfrm>
            <a:off x="404288" y="1538402"/>
            <a:ext cx="453939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Собственный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залог не менее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Деятельность от 1 месяца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Задолженность по налогам и сборам не более 50 тыс.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Отсутствие задолженности по заработной плате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1725956-B8F4-49DD-95F1-B98A6A9E3E81}"/>
              </a:ext>
            </a:extLst>
          </p:cNvPr>
          <p:cNvSpPr/>
          <p:nvPr/>
        </p:nvSpPr>
        <p:spPr>
          <a:xfrm>
            <a:off x="5109680" y="1540104"/>
            <a:ext cx="38548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830CA0C4-2C55-4E42-A0A7-F37BEA0BFAB5}"/>
              </a:ext>
            </a:extLst>
          </p:cNvPr>
          <p:cNvSpPr/>
          <p:nvPr/>
        </p:nvSpPr>
        <p:spPr>
          <a:xfrm>
            <a:off x="479360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id="{D5B54111-F264-4375-A528-F9CA20F1F377}"/>
              </a:ext>
            </a:extLst>
          </p:cNvPr>
          <p:cNvSpPr/>
          <p:nvPr/>
        </p:nvSpPr>
        <p:spPr>
          <a:xfrm>
            <a:off x="3104192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B52E203D-5887-47CC-933C-B5C208640B7D}"/>
              </a:ext>
            </a:extLst>
          </p:cNvPr>
          <p:cNvSpPr/>
          <p:nvPr/>
        </p:nvSpPr>
        <p:spPr>
          <a:xfrm>
            <a:off x="5729024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769FF0-D066-480F-848C-D962CE7AB454}"/>
              </a:ext>
            </a:extLst>
          </p:cNvPr>
          <p:cNvSpPr txBox="1"/>
          <p:nvPr/>
        </p:nvSpPr>
        <p:spPr>
          <a:xfrm>
            <a:off x="490441" y="3744116"/>
            <a:ext cx="219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70%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кредита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10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 от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0,5%-0,75%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 от суммы поручительства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372381-4E4E-45E1-BDE3-F00F7003D932}"/>
              </a:ext>
            </a:extLst>
          </p:cNvPr>
          <p:cNvSpPr txBox="1"/>
          <p:nvPr/>
        </p:nvSpPr>
        <p:spPr>
          <a:xfrm>
            <a:off x="3117600" y="3744116"/>
            <a:ext cx="2102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гарантии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4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 </a:t>
            </a:r>
          </a:p>
          <a:p>
            <a:r>
              <a:rPr lang="ru-RU" sz="100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     </a:t>
            </a:r>
            <a:r>
              <a:rPr lang="ru-RU" sz="1000" b="1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0,75%</a:t>
            </a:r>
            <a:r>
              <a:rPr lang="ru-RU" sz="100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годовых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99B7AE-1DCA-49E4-9EB2-9B60EF28075B}"/>
              </a:ext>
            </a:extLst>
          </p:cNvPr>
          <p:cNvSpPr txBox="1"/>
          <p:nvPr/>
        </p:nvSpPr>
        <p:spPr>
          <a:xfrm>
            <a:off x="5738400" y="3744116"/>
            <a:ext cx="2197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лизинга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    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0,75%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12C0C6F-6309-43F7-974A-802AC768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23" y="3172911"/>
            <a:ext cx="9204347" cy="364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53DE1D-68D2-47A5-9791-099226B530A5}"/>
              </a:ext>
            </a:extLst>
          </p:cNvPr>
          <p:cNvSpPr txBox="1"/>
          <p:nvPr/>
        </p:nvSpPr>
        <p:spPr>
          <a:xfrm>
            <a:off x="418476" y="3215776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кредитным договорам: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959D2B-1E5B-434E-B725-046E53FEB606}"/>
              </a:ext>
            </a:extLst>
          </p:cNvPr>
          <p:cNvSpPr txBox="1"/>
          <p:nvPr/>
        </p:nvSpPr>
        <p:spPr>
          <a:xfrm>
            <a:off x="3015174" y="3213119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банковским гарантиям: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58924C-454C-4A1D-8D3D-197F7F7B886D}"/>
              </a:ext>
            </a:extLst>
          </p:cNvPr>
          <p:cNvSpPr txBox="1"/>
          <p:nvPr/>
        </p:nvSpPr>
        <p:spPr>
          <a:xfrm>
            <a:off x="5653684" y="3245074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договорам лизинга:</a:t>
            </a:r>
          </a:p>
        </p:txBody>
      </p:sp>
    </p:spTree>
    <p:extLst>
      <p:ext uri="{BB962C8B-B14F-4D97-AF65-F5344CB8AC3E}">
        <p14:creationId xmlns:p14="http://schemas.microsoft.com/office/powerpoint/2010/main" val="41554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C893156-AB8E-49D9-B509-47FF2F47B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27927" y="1181770"/>
            <a:ext cx="3924944" cy="38956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E46D7E3-9D79-4A06-90B7-21E8F7B6DFF1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id="{07B02621-B833-4046-84B1-F8CA6CD123DC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76E2F58A-5263-4766-95F4-50F8D93C6B9D}"/>
              </a:ext>
            </a:extLst>
          </p:cNvPr>
          <p:cNvSpPr txBox="1"/>
          <p:nvPr/>
        </p:nvSpPr>
        <p:spPr>
          <a:xfrm>
            <a:off x="397609" y="1109687"/>
            <a:ext cx="647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Помощь в получении услуг Центра поддержки предпринимательства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2B3C0C5-8CA4-4B81-B460-D76665884299}"/>
              </a:ext>
            </a:extLst>
          </p:cNvPr>
          <p:cNvSpPr/>
          <p:nvPr/>
        </p:nvSpPr>
        <p:spPr>
          <a:xfrm rot="5400000">
            <a:off x="115211" y="1228527"/>
            <a:ext cx="421059" cy="700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8" name="Freeform 7">
            <a:extLst>
              <a:ext uri="{FF2B5EF4-FFF2-40B4-BE49-F238E27FC236}">
                <a16:creationId xmlns:a16="http://schemas.microsoft.com/office/drawing/2014/main" id="{B26AE24D-23BA-4809-8289-7EA684021570}"/>
              </a:ext>
            </a:extLst>
          </p:cNvPr>
          <p:cNvSpPr>
            <a:spLocks/>
          </p:cNvSpPr>
          <p:nvPr/>
        </p:nvSpPr>
        <p:spPr bwMode="auto">
          <a:xfrm>
            <a:off x="6091571" y="2240465"/>
            <a:ext cx="1589818" cy="2484944"/>
          </a:xfrm>
          <a:custGeom>
            <a:avLst/>
            <a:gdLst>
              <a:gd name="T0" fmla="*/ 360 w 712"/>
              <a:gd name="T1" fmla="*/ 0 h 1112"/>
              <a:gd name="T2" fmla="*/ 438 w 712"/>
              <a:gd name="T3" fmla="*/ 69 h 1112"/>
              <a:gd name="T4" fmla="*/ 417 w 712"/>
              <a:gd name="T5" fmla="*/ 133 h 1112"/>
              <a:gd name="T6" fmla="*/ 416 w 712"/>
              <a:gd name="T7" fmla="*/ 177 h 1112"/>
              <a:gd name="T8" fmla="*/ 457 w 712"/>
              <a:gd name="T9" fmla="*/ 200 h 1112"/>
              <a:gd name="T10" fmla="*/ 457 w 712"/>
              <a:gd name="T11" fmla="*/ 200 h 1112"/>
              <a:gd name="T12" fmla="*/ 464 w 712"/>
              <a:gd name="T13" fmla="*/ 200 h 1112"/>
              <a:gd name="T14" fmla="*/ 712 w 712"/>
              <a:gd name="T15" fmla="*/ 200 h 1112"/>
              <a:gd name="T16" fmla="*/ 712 w 712"/>
              <a:gd name="T17" fmla="*/ 225 h 1112"/>
              <a:gd name="T18" fmla="*/ 712 w 712"/>
              <a:gd name="T19" fmla="*/ 237 h 1112"/>
              <a:gd name="T20" fmla="*/ 712 w 712"/>
              <a:gd name="T21" fmla="*/ 410 h 1112"/>
              <a:gd name="T22" fmla="*/ 712 w 712"/>
              <a:gd name="T23" fmla="*/ 460 h 1112"/>
              <a:gd name="T24" fmla="*/ 712 w 712"/>
              <a:gd name="T25" fmla="*/ 466 h 1112"/>
              <a:gd name="T26" fmla="*/ 712 w 712"/>
              <a:gd name="T27" fmla="*/ 469 h 1112"/>
              <a:gd name="T28" fmla="*/ 712 w 712"/>
              <a:gd name="T29" fmla="*/ 469 h 1112"/>
              <a:gd name="T30" fmla="*/ 712 w 712"/>
              <a:gd name="T31" fmla="*/ 477 h 1112"/>
              <a:gd name="T32" fmla="*/ 712 w 712"/>
              <a:gd name="T33" fmla="*/ 669 h 1112"/>
              <a:gd name="T34" fmla="*/ 712 w 712"/>
              <a:gd name="T35" fmla="*/ 762 h 1112"/>
              <a:gd name="T36" fmla="*/ 712 w 712"/>
              <a:gd name="T37" fmla="*/ 912 h 1112"/>
              <a:gd name="T38" fmla="*/ 463 w 712"/>
              <a:gd name="T39" fmla="*/ 912 h 1112"/>
              <a:gd name="T40" fmla="*/ 457 w 712"/>
              <a:gd name="T41" fmla="*/ 912 h 1112"/>
              <a:gd name="T42" fmla="*/ 457 w 712"/>
              <a:gd name="T43" fmla="*/ 912 h 1112"/>
              <a:gd name="T44" fmla="*/ 416 w 712"/>
              <a:gd name="T45" fmla="*/ 935 h 1112"/>
              <a:gd name="T46" fmla="*/ 417 w 712"/>
              <a:gd name="T47" fmla="*/ 979 h 1112"/>
              <a:gd name="T48" fmla="*/ 438 w 712"/>
              <a:gd name="T49" fmla="*/ 1043 h 1112"/>
              <a:gd name="T50" fmla="*/ 359 w 712"/>
              <a:gd name="T51" fmla="*/ 1112 h 1112"/>
              <a:gd name="T52" fmla="*/ 281 w 712"/>
              <a:gd name="T53" fmla="*/ 1043 h 1112"/>
              <a:gd name="T54" fmla="*/ 302 w 712"/>
              <a:gd name="T55" fmla="*/ 979 h 1112"/>
              <a:gd name="T56" fmla="*/ 303 w 712"/>
              <a:gd name="T57" fmla="*/ 935 h 1112"/>
              <a:gd name="T58" fmla="*/ 260 w 712"/>
              <a:gd name="T59" fmla="*/ 912 h 1112"/>
              <a:gd name="T60" fmla="*/ 255 w 712"/>
              <a:gd name="T61" fmla="*/ 912 h 1112"/>
              <a:gd name="T62" fmla="*/ 0 w 712"/>
              <a:gd name="T63" fmla="*/ 912 h 1112"/>
              <a:gd name="T64" fmla="*/ 0 w 712"/>
              <a:gd name="T65" fmla="*/ 879 h 1112"/>
              <a:gd name="T66" fmla="*/ 0 w 712"/>
              <a:gd name="T67" fmla="*/ 745 h 1112"/>
              <a:gd name="T68" fmla="*/ 0 w 712"/>
              <a:gd name="T69" fmla="*/ 670 h 1112"/>
              <a:gd name="T70" fmla="*/ 0 w 712"/>
              <a:gd name="T71" fmla="*/ 666 h 1112"/>
              <a:gd name="T72" fmla="*/ 0 w 712"/>
              <a:gd name="T73" fmla="*/ 666 h 1112"/>
              <a:gd name="T74" fmla="*/ 21 w 712"/>
              <a:gd name="T75" fmla="*/ 639 h 1112"/>
              <a:gd name="T76" fmla="*/ 35 w 712"/>
              <a:gd name="T77" fmla="*/ 643 h 1112"/>
              <a:gd name="T78" fmla="*/ 109 w 712"/>
              <a:gd name="T79" fmla="*/ 666 h 1112"/>
              <a:gd name="T80" fmla="*/ 200 w 712"/>
              <a:gd name="T81" fmla="*/ 565 h 1112"/>
              <a:gd name="T82" fmla="*/ 109 w 712"/>
              <a:gd name="T83" fmla="*/ 464 h 1112"/>
              <a:gd name="T84" fmla="*/ 35 w 712"/>
              <a:gd name="T85" fmla="*/ 488 h 1112"/>
              <a:gd name="T86" fmla="*/ 21 w 712"/>
              <a:gd name="T87" fmla="*/ 491 h 1112"/>
              <a:gd name="T88" fmla="*/ 0 w 712"/>
              <a:gd name="T89" fmla="*/ 465 h 1112"/>
              <a:gd name="T90" fmla="*/ 0 w 712"/>
              <a:gd name="T91" fmla="*/ 420 h 1112"/>
              <a:gd name="T92" fmla="*/ 0 w 712"/>
              <a:gd name="T93" fmla="*/ 362 h 1112"/>
              <a:gd name="T94" fmla="*/ 0 w 712"/>
              <a:gd name="T95" fmla="*/ 350 h 1112"/>
              <a:gd name="T96" fmla="*/ 0 w 712"/>
              <a:gd name="T97" fmla="*/ 244 h 1112"/>
              <a:gd name="T98" fmla="*/ 1 w 712"/>
              <a:gd name="T99" fmla="*/ 200 h 1112"/>
              <a:gd name="T100" fmla="*/ 255 w 712"/>
              <a:gd name="T101" fmla="*/ 200 h 1112"/>
              <a:gd name="T102" fmla="*/ 260 w 712"/>
              <a:gd name="T103" fmla="*/ 200 h 1112"/>
              <a:gd name="T104" fmla="*/ 303 w 712"/>
              <a:gd name="T105" fmla="*/ 177 h 1112"/>
              <a:gd name="T106" fmla="*/ 302 w 712"/>
              <a:gd name="T107" fmla="*/ 133 h 1112"/>
              <a:gd name="T108" fmla="*/ 281 w 712"/>
              <a:gd name="T109" fmla="*/ 69 h 1112"/>
              <a:gd name="T110" fmla="*/ 360 w 712"/>
              <a:gd name="T111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2" h="1112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5" name="Freeform 6">
            <a:extLst>
              <a:ext uri="{FF2B5EF4-FFF2-40B4-BE49-F238E27FC236}">
                <a16:creationId xmlns:a16="http://schemas.microsoft.com/office/drawing/2014/main" id="{F3775517-086F-4A21-9B9D-2FB632556723}"/>
              </a:ext>
            </a:extLst>
          </p:cNvPr>
          <p:cNvSpPr>
            <a:spLocks/>
          </p:cNvSpPr>
          <p:nvPr/>
        </p:nvSpPr>
        <p:spPr bwMode="auto">
          <a:xfrm>
            <a:off x="7175731" y="2407292"/>
            <a:ext cx="1369302" cy="1059376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2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2">
            <a:extLst>
              <a:ext uri="{FF2B5EF4-FFF2-40B4-BE49-F238E27FC236}">
                <a16:creationId xmlns:a16="http://schemas.microsoft.com/office/drawing/2014/main" id="{FA7CB4F8-C273-43E2-B04C-16F4A7F7EAFE}"/>
              </a:ext>
            </a:extLst>
          </p:cNvPr>
          <p:cNvSpPr>
            <a:spLocks/>
          </p:cNvSpPr>
          <p:nvPr/>
        </p:nvSpPr>
        <p:spPr bwMode="auto">
          <a:xfrm>
            <a:off x="7170115" y="3646680"/>
            <a:ext cx="1360376" cy="1059376"/>
          </a:xfrm>
          <a:custGeom>
            <a:avLst/>
            <a:gdLst>
              <a:gd name="T0" fmla="*/ 196 w 892"/>
              <a:gd name="T1" fmla="*/ 440 h 694"/>
              <a:gd name="T2" fmla="*/ 196 w 892"/>
              <a:gd name="T3" fmla="*/ 434 h 694"/>
              <a:gd name="T4" fmla="*/ 196 w 892"/>
              <a:gd name="T5" fmla="*/ 434 h 694"/>
              <a:gd name="T6" fmla="*/ 195 w 892"/>
              <a:gd name="T7" fmla="*/ 432 h 694"/>
              <a:gd name="T8" fmla="*/ 183 w 892"/>
              <a:gd name="T9" fmla="*/ 433 h 694"/>
              <a:gd name="T10" fmla="*/ 181 w 892"/>
              <a:gd name="T11" fmla="*/ 433 h 694"/>
              <a:gd name="T12" fmla="*/ 195 w 892"/>
              <a:gd name="T13" fmla="*/ 432 h 694"/>
              <a:gd name="T14" fmla="*/ 152 w 892"/>
              <a:gd name="T15" fmla="*/ 386 h 694"/>
              <a:gd name="T16" fmla="*/ 128 w 892"/>
              <a:gd name="T17" fmla="*/ 392 h 694"/>
              <a:gd name="T18" fmla="*/ 66 w 892"/>
              <a:gd name="T19" fmla="*/ 413 h 694"/>
              <a:gd name="T20" fmla="*/ 0 w 892"/>
              <a:gd name="T21" fmla="*/ 338 h 694"/>
              <a:gd name="T22" fmla="*/ 66 w 892"/>
              <a:gd name="T23" fmla="*/ 262 h 694"/>
              <a:gd name="T24" fmla="*/ 128 w 892"/>
              <a:gd name="T25" fmla="*/ 283 h 694"/>
              <a:gd name="T26" fmla="*/ 152 w 892"/>
              <a:gd name="T27" fmla="*/ 289 h 694"/>
              <a:gd name="T28" fmla="*/ 196 w 892"/>
              <a:gd name="T29" fmla="*/ 241 h 694"/>
              <a:gd name="T30" fmla="*/ 196 w 892"/>
              <a:gd name="T31" fmla="*/ 240 h 694"/>
              <a:gd name="T32" fmla="*/ 196 w 892"/>
              <a:gd name="T33" fmla="*/ 235 h 694"/>
              <a:gd name="T34" fmla="*/ 196 w 892"/>
              <a:gd name="T35" fmla="*/ 0 h 694"/>
              <a:gd name="T36" fmla="*/ 243 w 892"/>
              <a:gd name="T37" fmla="*/ 0 h 694"/>
              <a:gd name="T38" fmla="*/ 243 w 892"/>
              <a:gd name="T39" fmla="*/ 0 h 694"/>
              <a:gd name="T40" fmla="*/ 450 w 892"/>
              <a:gd name="T41" fmla="*/ 0 h 694"/>
              <a:gd name="T42" fmla="*/ 457 w 892"/>
              <a:gd name="T43" fmla="*/ 0 h 694"/>
              <a:gd name="T44" fmla="*/ 457 w 892"/>
              <a:gd name="T45" fmla="*/ 0 h 694"/>
              <a:gd name="T46" fmla="*/ 476 w 892"/>
              <a:gd name="T47" fmla="*/ 10 h 694"/>
              <a:gd name="T48" fmla="*/ 474 w 892"/>
              <a:gd name="T49" fmla="*/ 31 h 694"/>
              <a:gd name="T50" fmla="*/ 451 w 892"/>
              <a:gd name="T51" fmla="*/ 104 h 694"/>
              <a:gd name="T52" fmla="*/ 552 w 892"/>
              <a:gd name="T53" fmla="*/ 195 h 694"/>
              <a:gd name="T54" fmla="*/ 653 w 892"/>
              <a:gd name="T55" fmla="*/ 104 h 694"/>
              <a:gd name="T56" fmla="*/ 629 w 892"/>
              <a:gd name="T57" fmla="*/ 31 h 694"/>
              <a:gd name="T58" fmla="*/ 628 w 892"/>
              <a:gd name="T59" fmla="*/ 10 h 694"/>
              <a:gd name="T60" fmla="*/ 648 w 892"/>
              <a:gd name="T61" fmla="*/ 0 h 694"/>
              <a:gd name="T62" fmla="*/ 649 w 892"/>
              <a:gd name="T63" fmla="*/ 0 h 694"/>
              <a:gd name="T64" fmla="*/ 655 w 892"/>
              <a:gd name="T65" fmla="*/ 0 h 694"/>
              <a:gd name="T66" fmla="*/ 890 w 892"/>
              <a:gd name="T67" fmla="*/ 0 h 694"/>
              <a:gd name="T68" fmla="*/ 890 w 892"/>
              <a:gd name="T69" fmla="*/ 235 h 694"/>
              <a:gd name="T70" fmla="*/ 890 w 892"/>
              <a:gd name="T71" fmla="*/ 433 h 694"/>
              <a:gd name="T72" fmla="*/ 890 w 892"/>
              <a:gd name="T73" fmla="*/ 437 h 694"/>
              <a:gd name="T74" fmla="*/ 890 w 892"/>
              <a:gd name="T75" fmla="*/ 694 h 694"/>
              <a:gd name="T76" fmla="*/ 859 w 892"/>
              <a:gd name="T77" fmla="*/ 694 h 694"/>
              <a:gd name="T78" fmla="*/ 648 w 892"/>
              <a:gd name="T79" fmla="*/ 693 h 694"/>
              <a:gd name="T80" fmla="*/ 449 w 892"/>
              <a:gd name="T81" fmla="*/ 693 h 694"/>
              <a:gd name="T82" fmla="*/ 328 w 892"/>
              <a:gd name="T83" fmla="*/ 694 h 694"/>
              <a:gd name="T84" fmla="*/ 328 w 892"/>
              <a:gd name="T85" fmla="*/ 694 h 694"/>
              <a:gd name="T86" fmla="*/ 237 w 892"/>
              <a:gd name="T87" fmla="*/ 694 h 694"/>
              <a:gd name="T88" fmla="*/ 196 w 892"/>
              <a:gd name="T89" fmla="*/ 694 h 694"/>
              <a:gd name="T90" fmla="*/ 196 w 892"/>
              <a:gd name="T91" fmla="*/ 44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2" h="694">
                <a:moveTo>
                  <a:pt x="196" y="440"/>
                </a:moveTo>
                <a:cubicBezTo>
                  <a:pt x="196" y="437"/>
                  <a:pt x="196" y="435"/>
                  <a:pt x="196" y="434"/>
                </a:cubicBezTo>
                <a:cubicBezTo>
                  <a:pt x="196" y="434"/>
                  <a:pt x="196" y="434"/>
                  <a:pt x="196" y="434"/>
                </a:cubicBezTo>
                <a:cubicBezTo>
                  <a:pt x="196" y="433"/>
                  <a:pt x="195" y="433"/>
                  <a:pt x="195" y="432"/>
                </a:cubicBezTo>
                <a:cubicBezTo>
                  <a:pt x="183" y="433"/>
                  <a:pt x="183" y="433"/>
                  <a:pt x="183" y="433"/>
                </a:cubicBezTo>
                <a:cubicBezTo>
                  <a:pt x="181" y="433"/>
                  <a:pt x="181" y="433"/>
                  <a:pt x="181" y="433"/>
                </a:cubicBezTo>
                <a:cubicBezTo>
                  <a:pt x="195" y="432"/>
                  <a:pt x="195" y="432"/>
                  <a:pt x="195" y="432"/>
                </a:cubicBezTo>
                <a:cubicBezTo>
                  <a:pt x="193" y="404"/>
                  <a:pt x="175" y="386"/>
                  <a:pt x="152" y="386"/>
                </a:cubicBezTo>
                <a:cubicBezTo>
                  <a:pt x="144" y="386"/>
                  <a:pt x="136" y="388"/>
                  <a:pt x="128" y="392"/>
                </a:cubicBezTo>
                <a:cubicBezTo>
                  <a:pt x="111" y="400"/>
                  <a:pt x="80" y="413"/>
                  <a:pt x="66" y="413"/>
                </a:cubicBezTo>
                <a:cubicBezTo>
                  <a:pt x="29" y="413"/>
                  <a:pt x="0" y="379"/>
                  <a:pt x="0" y="338"/>
                </a:cubicBezTo>
                <a:cubicBezTo>
                  <a:pt x="0" y="296"/>
                  <a:pt x="29" y="262"/>
                  <a:pt x="66" y="262"/>
                </a:cubicBezTo>
                <a:cubicBezTo>
                  <a:pt x="80" y="262"/>
                  <a:pt x="111" y="275"/>
                  <a:pt x="128" y="283"/>
                </a:cubicBezTo>
                <a:cubicBezTo>
                  <a:pt x="136" y="287"/>
                  <a:pt x="144" y="289"/>
                  <a:pt x="152" y="289"/>
                </a:cubicBezTo>
                <a:cubicBezTo>
                  <a:pt x="176" y="289"/>
                  <a:pt x="193" y="270"/>
                  <a:pt x="196" y="241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6" y="235"/>
                  <a:pt x="196" y="235"/>
                  <a:pt x="196" y="235"/>
                </a:cubicBezTo>
                <a:cubicBezTo>
                  <a:pt x="196" y="0"/>
                  <a:pt x="196" y="0"/>
                  <a:pt x="196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3" y="0"/>
                  <a:pt x="456" y="0"/>
                  <a:pt x="457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6" y="1"/>
                  <a:pt x="473" y="5"/>
                  <a:pt x="476" y="10"/>
                </a:cubicBezTo>
                <a:cubicBezTo>
                  <a:pt x="479" y="17"/>
                  <a:pt x="477" y="25"/>
                  <a:pt x="474" y="31"/>
                </a:cubicBezTo>
                <a:cubicBezTo>
                  <a:pt x="472" y="36"/>
                  <a:pt x="451" y="79"/>
                  <a:pt x="451" y="104"/>
                </a:cubicBezTo>
                <a:cubicBezTo>
                  <a:pt x="451" y="154"/>
                  <a:pt x="496" y="195"/>
                  <a:pt x="552" y="195"/>
                </a:cubicBezTo>
                <a:cubicBezTo>
                  <a:pt x="607" y="195"/>
                  <a:pt x="653" y="154"/>
                  <a:pt x="653" y="104"/>
                </a:cubicBezTo>
                <a:cubicBezTo>
                  <a:pt x="653" y="79"/>
                  <a:pt x="632" y="36"/>
                  <a:pt x="629" y="31"/>
                </a:cubicBezTo>
                <a:cubicBezTo>
                  <a:pt x="625" y="23"/>
                  <a:pt x="625" y="15"/>
                  <a:pt x="628" y="10"/>
                </a:cubicBezTo>
                <a:cubicBezTo>
                  <a:pt x="631" y="4"/>
                  <a:pt x="638" y="1"/>
                  <a:pt x="648" y="0"/>
                </a:cubicBezTo>
                <a:cubicBezTo>
                  <a:pt x="648" y="0"/>
                  <a:pt x="649" y="0"/>
                  <a:pt x="649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0" y="235"/>
                  <a:pt x="890" y="235"/>
                  <a:pt x="890" y="235"/>
                </a:cubicBezTo>
                <a:cubicBezTo>
                  <a:pt x="890" y="236"/>
                  <a:pt x="892" y="400"/>
                  <a:pt x="890" y="433"/>
                </a:cubicBezTo>
                <a:cubicBezTo>
                  <a:pt x="890" y="434"/>
                  <a:pt x="890" y="436"/>
                  <a:pt x="890" y="437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859" y="694"/>
                  <a:pt x="859" y="694"/>
                  <a:pt x="859" y="694"/>
                </a:cubicBezTo>
                <a:cubicBezTo>
                  <a:pt x="648" y="693"/>
                  <a:pt x="648" y="693"/>
                  <a:pt x="648" y="693"/>
                </a:cubicBezTo>
                <a:cubicBezTo>
                  <a:pt x="449" y="693"/>
                  <a:pt x="449" y="693"/>
                  <a:pt x="449" y="693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237" y="694"/>
                  <a:pt x="237" y="694"/>
                  <a:pt x="237" y="694"/>
                </a:cubicBezTo>
                <a:cubicBezTo>
                  <a:pt x="234" y="694"/>
                  <a:pt x="211" y="694"/>
                  <a:pt x="196" y="694"/>
                </a:cubicBezTo>
                <a:lnTo>
                  <a:pt x="196" y="4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id="{080E7169-3483-45EB-9ED2-281B13799A6C}"/>
              </a:ext>
            </a:extLst>
          </p:cNvPr>
          <p:cNvSpPr/>
          <p:nvPr/>
        </p:nvSpPr>
        <p:spPr>
          <a:xfrm>
            <a:off x="6041946" y="1905014"/>
            <a:ext cx="279057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предоставляется: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A8237ED-6F6F-4360-9705-ED7C1BB2FC94}"/>
              </a:ext>
            </a:extLst>
          </p:cNvPr>
          <p:cNvSpPr txBox="1"/>
          <p:nvPr/>
        </p:nvSpPr>
        <p:spPr>
          <a:xfrm>
            <a:off x="6223507" y="3309347"/>
            <a:ext cx="136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МСП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620B2D3-C242-4F4F-946D-C68D51CCF289}"/>
              </a:ext>
            </a:extLst>
          </p:cNvPr>
          <p:cNvSpPr txBox="1"/>
          <p:nvPr/>
        </p:nvSpPr>
        <p:spPr>
          <a:xfrm>
            <a:off x="7266215" y="4065587"/>
            <a:ext cx="14728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Самозанятые 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BAF9903-9F80-40DD-93C4-67ED065BDD08}"/>
              </a:ext>
            </a:extLst>
          </p:cNvPr>
          <p:cNvSpPr txBox="1"/>
          <p:nvPr/>
        </p:nvSpPr>
        <p:spPr>
          <a:xfrm>
            <a:off x="7437233" y="2480067"/>
            <a:ext cx="116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Физическим лицам планирующие ведение собственного дела</a:t>
            </a: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6D3B5C1E-A5AD-4645-9926-662AE80674BB}"/>
              </a:ext>
            </a:extLst>
          </p:cNvPr>
          <p:cNvSpPr/>
          <p:nvPr/>
        </p:nvSpPr>
        <p:spPr>
          <a:xfrm>
            <a:off x="325698" y="2715474"/>
            <a:ext cx="1782819" cy="10639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4" name="Rectangle 59">
            <a:extLst>
              <a:ext uri="{FF2B5EF4-FFF2-40B4-BE49-F238E27FC236}">
                <a16:creationId xmlns:a16="http://schemas.microsoft.com/office/drawing/2014/main" id="{60BE7120-76FC-4F04-9A44-D83141C2279B}"/>
              </a:ext>
            </a:extLst>
          </p:cNvPr>
          <p:cNvSpPr/>
          <p:nvPr/>
        </p:nvSpPr>
        <p:spPr>
          <a:xfrm>
            <a:off x="350163" y="3903792"/>
            <a:ext cx="1782819" cy="10639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5" name="Rectangle 59">
            <a:extLst>
              <a:ext uri="{FF2B5EF4-FFF2-40B4-BE49-F238E27FC236}">
                <a16:creationId xmlns:a16="http://schemas.microsoft.com/office/drawing/2014/main" id="{10F2E8ED-EF25-4FD6-807C-4580451F4F10}"/>
              </a:ext>
            </a:extLst>
          </p:cNvPr>
          <p:cNvSpPr/>
          <p:nvPr/>
        </p:nvSpPr>
        <p:spPr>
          <a:xfrm>
            <a:off x="2320116" y="3903791"/>
            <a:ext cx="1782819" cy="10639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6" name="Rectangle 59">
            <a:extLst>
              <a:ext uri="{FF2B5EF4-FFF2-40B4-BE49-F238E27FC236}">
                <a16:creationId xmlns:a16="http://schemas.microsoft.com/office/drawing/2014/main" id="{49FE01D1-175B-41F2-BB71-B35842C6CEE1}"/>
              </a:ext>
            </a:extLst>
          </p:cNvPr>
          <p:cNvSpPr/>
          <p:nvPr/>
        </p:nvSpPr>
        <p:spPr>
          <a:xfrm>
            <a:off x="2320115" y="2715473"/>
            <a:ext cx="1782819" cy="10639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7" name="Rectangle 59">
            <a:extLst>
              <a:ext uri="{FF2B5EF4-FFF2-40B4-BE49-F238E27FC236}">
                <a16:creationId xmlns:a16="http://schemas.microsoft.com/office/drawing/2014/main" id="{72F4ED4A-ED34-4B0C-96E8-9E1A260CC783}"/>
              </a:ext>
            </a:extLst>
          </p:cNvPr>
          <p:cNvSpPr/>
          <p:nvPr/>
        </p:nvSpPr>
        <p:spPr>
          <a:xfrm>
            <a:off x="4211246" y="3129611"/>
            <a:ext cx="1782819" cy="10639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8CF568-098D-41A4-8FDB-86330E36B069}"/>
              </a:ext>
            </a:extLst>
          </p:cNvPr>
          <p:cNvSpPr txBox="1"/>
          <p:nvPr/>
        </p:nvSpPr>
        <p:spPr>
          <a:xfrm>
            <a:off x="4231950" y="3521080"/>
            <a:ext cx="177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Содействие в популяризации продукции субъектов МСП и самозанятых граждан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EB59E2D-C6B5-43DB-A3F7-A52AF55CF03E}"/>
              </a:ext>
            </a:extLst>
          </p:cNvPr>
          <p:cNvSpPr txBox="1"/>
          <p:nvPr/>
        </p:nvSpPr>
        <p:spPr>
          <a:xfrm>
            <a:off x="2327605" y="3247792"/>
            <a:ext cx="177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Участие в выставочно-ярмарочных мероприятиях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7A6A870-8988-4E5C-8F42-DB65D1813A75}"/>
              </a:ext>
            </a:extLst>
          </p:cNvPr>
          <p:cNvSpPr txBox="1"/>
          <p:nvPr/>
        </p:nvSpPr>
        <p:spPr>
          <a:xfrm>
            <a:off x="2327605" y="4402244"/>
            <a:ext cx="1775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рабочих мест в коворкинг-центрах на льготных условиях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491FF6-5216-46D2-A096-A4C3F49B7B40}"/>
              </a:ext>
            </a:extLst>
          </p:cNvPr>
          <p:cNvSpPr txBox="1"/>
          <p:nvPr/>
        </p:nvSpPr>
        <p:spPr>
          <a:xfrm>
            <a:off x="406202" y="4415876"/>
            <a:ext cx="1775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Обучение (семинары, конференции, форумы, тренинги)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7092759-3B6B-490D-87A1-74215E219A1D}"/>
              </a:ext>
            </a:extLst>
          </p:cNvPr>
          <p:cNvSpPr txBox="1"/>
          <p:nvPr/>
        </p:nvSpPr>
        <p:spPr>
          <a:xfrm>
            <a:off x="262112" y="2739821"/>
            <a:ext cx="1927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Консультирование (по вопросам начала собственного дела, финансового планирования, маркетинга, применения трудового законодательства, лицензирования и патентования, правовым вопросам и др.)</a:t>
            </a:r>
          </a:p>
        </p:txBody>
      </p:sp>
      <p:pic>
        <p:nvPicPr>
          <p:cNvPr id="10" name="Рисунок 9" descr="Конференц-зал">
            <a:extLst>
              <a:ext uri="{FF2B5EF4-FFF2-40B4-BE49-F238E27FC236}">
                <a16:creationId xmlns:a16="http://schemas.microsoft.com/office/drawing/2014/main" id="{16804263-3EB2-4AE9-B655-7B797486C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1945" y="3947768"/>
            <a:ext cx="457200" cy="457200"/>
          </a:xfrm>
          <a:prstGeom prst="rect">
            <a:avLst/>
          </a:prstGeom>
        </p:spPr>
      </p:pic>
      <p:pic>
        <p:nvPicPr>
          <p:cNvPr id="12" name="Рисунок 11" descr="Книги">
            <a:extLst>
              <a:ext uri="{FF2B5EF4-FFF2-40B4-BE49-F238E27FC236}">
                <a16:creationId xmlns:a16="http://schemas.microsoft.com/office/drawing/2014/main" id="{1B6D4ABA-F818-4E28-8AC1-AF0D97046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109" y="3984565"/>
            <a:ext cx="475363" cy="475363"/>
          </a:xfrm>
          <a:prstGeom prst="rect">
            <a:avLst/>
          </a:prstGeom>
        </p:spPr>
      </p:pic>
      <p:pic>
        <p:nvPicPr>
          <p:cNvPr id="14" name="Рисунок 13" descr="Открытая книга">
            <a:extLst>
              <a:ext uri="{FF2B5EF4-FFF2-40B4-BE49-F238E27FC236}">
                <a16:creationId xmlns:a16="http://schemas.microsoft.com/office/drawing/2014/main" id="{706D8E7B-221D-4A88-ABEA-8BE227010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24250" y="3100778"/>
            <a:ext cx="505987" cy="505987"/>
          </a:xfrm>
          <a:prstGeom prst="rect">
            <a:avLst/>
          </a:prstGeom>
        </p:spPr>
      </p:pic>
      <p:pic>
        <p:nvPicPr>
          <p:cNvPr id="16" name="Рисунок 15" descr="Рукопожатие">
            <a:extLst>
              <a:ext uri="{FF2B5EF4-FFF2-40B4-BE49-F238E27FC236}">
                <a16:creationId xmlns:a16="http://schemas.microsoft.com/office/drawing/2014/main" id="{C46515EC-595F-4CB0-BEE4-956C710E10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04283" y="2773707"/>
            <a:ext cx="562116" cy="562116"/>
          </a:xfrm>
          <a:prstGeom prst="rect">
            <a:avLst/>
          </a:prstGeom>
        </p:spPr>
      </p:pic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77435765-058F-4162-95A9-3108B86783CD}"/>
              </a:ext>
            </a:extLst>
          </p:cNvPr>
          <p:cNvSpPr/>
          <p:nvPr/>
        </p:nvSpPr>
        <p:spPr>
          <a:xfrm>
            <a:off x="307515" y="1724147"/>
            <a:ext cx="5489830" cy="84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Услуги по популяризации продукции предоставляются на условиях со финансирования: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30%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Заявитель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70%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Центр поддержки предпринимательства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1347E933-B26E-47D5-9DEC-FE21E9F03BB9}"/>
              </a:ext>
            </a:extLst>
          </p:cNvPr>
          <p:cNvSpPr txBox="1"/>
          <p:nvPr/>
        </p:nvSpPr>
        <p:spPr>
          <a:xfrm>
            <a:off x="827584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Центры «Мой бизнес» в Московской области</a:t>
            </a: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6CAA7048-7343-42D9-9277-12E28C1E97F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489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C893156-AB8E-49D9-B509-47FF2F47B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E46D7E3-9D79-4A06-90B7-21E8F7B6DFF1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id="{07B02621-B833-4046-84B1-F8CA6CD123DC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76E2F58A-5263-4766-95F4-50F8D93C6B9D}"/>
              </a:ext>
            </a:extLst>
          </p:cNvPr>
          <p:cNvSpPr txBox="1"/>
          <p:nvPr/>
        </p:nvSpPr>
        <p:spPr>
          <a:xfrm>
            <a:off x="397609" y="1109687"/>
            <a:ext cx="4820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Помощь в получении инжиниринговых услуг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2B3C0C5-8CA4-4B81-B460-D76665884299}"/>
              </a:ext>
            </a:extLst>
          </p:cNvPr>
          <p:cNvSpPr/>
          <p:nvPr/>
        </p:nvSpPr>
        <p:spPr>
          <a:xfrm rot="5400000">
            <a:off x="119385" y="1228527"/>
            <a:ext cx="421059" cy="700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A18649-4C84-491D-81E2-5CA2A76B5E34}"/>
              </a:ext>
            </a:extLst>
          </p:cNvPr>
          <p:cNvGrpSpPr/>
          <p:nvPr/>
        </p:nvGrpSpPr>
        <p:grpSpPr>
          <a:xfrm>
            <a:off x="486923" y="2671857"/>
            <a:ext cx="5625740" cy="2216700"/>
            <a:chOff x="490441" y="2067694"/>
            <a:chExt cx="6531795" cy="2573711"/>
          </a:xfrm>
        </p:grpSpPr>
        <p:sp>
          <p:nvSpPr>
            <p:cNvPr id="37" name="Rectangle 58">
              <a:extLst>
                <a:ext uri="{FF2B5EF4-FFF2-40B4-BE49-F238E27FC236}">
                  <a16:creationId xmlns:a16="http://schemas.microsoft.com/office/drawing/2014/main" id="{F9AFCBA7-BE9E-415D-948D-C7036568D726}"/>
                </a:ext>
              </a:extLst>
            </p:cNvPr>
            <p:cNvSpPr/>
            <p:nvPr/>
          </p:nvSpPr>
          <p:spPr>
            <a:xfrm>
              <a:off x="2667707" y="2067694"/>
              <a:ext cx="2069951" cy="12353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CC4EF23C-F728-43FD-AAF2-8FAD477B87EA}"/>
                </a:ext>
              </a:extLst>
            </p:cNvPr>
            <p:cNvSpPr/>
            <p:nvPr/>
          </p:nvSpPr>
          <p:spPr>
            <a:xfrm>
              <a:off x="490441" y="2067694"/>
              <a:ext cx="2069951" cy="12353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Rectangle 60">
              <a:extLst>
                <a:ext uri="{FF2B5EF4-FFF2-40B4-BE49-F238E27FC236}">
                  <a16:creationId xmlns:a16="http://schemas.microsoft.com/office/drawing/2014/main" id="{7BC7CCD5-24F7-49DE-83EA-C3BB6FBCEE61}"/>
                </a:ext>
              </a:extLst>
            </p:cNvPr>
            <p:cNvSpPr/>
            <p:nvPr/>
          </p:nvSpPr>
          <p:spPr>
            <a:xfrm>
              <a:off x="4844972" y="2067694"/>
              <a:ext cx="2069951" cy="12353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Rectangle 61">
              <a:extLst>
                <a:ext uri="{FF2B5EF4-FFF2-40B4-BE49-F238E27FC236}">
                  <a16:creationId xmlns:a16="http://schemas.microsoft.com/office/drawing/2014/main" id="{F8D07905-BF86-4A88-AF58-223EA04DBA92}"/>
                </a:ext>
              </a:extLst>
            </p:cNvPr>
            <p:cNvSpPr/>
            <p:nvPr/>
          </p:nvSpPr>
          <p:spPr>
            <a:xfrm>
              <a:off x="2667707" y="3406081"/>
              <a:ext cx="2069951" cy="12353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3D39C7DC-09CD-4345-BA05-728B652B7E5A}"/>
                </a:ext>
              </a:extLst>
            </p:cNvPr>
            <p:cNvSpPr/>
            <p:nvPr/>
          </p:nvSpPr>
          <p:spPr>
            <a:xfrm>
              <a:off x="490441" y="3406081"/>
              <a:ext cx="2069951" cy="12353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Rectangle 63">
              <a:extLst>
                <a:ext uri="{FF2B5EF4-FFF2-40B4-BE49-F238E27FC236}">
                  <a16:creationId xmlns:a16="http://schemas.microsoft.com/office/drawing/2014/main" id="{91735621-0B5E-4E31-9F5A-47EA0FBE6DEC}"/>
                </a:ext>
              </a:extLst>
            </p:cNvPr>
            <p:cNvSpPr/>
            <p:nvPr/>
          </p:nvSpPr>
          <p:spPr>
            <a:xfrm>
              <a:off x="4853057" y="3390510"/>
              <a:ext cx="2069951" cy="12353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A3BF42-7AF6-4FD3-9BCA-B4562588C069}"/>
                </a:ext>
              </a:extLst>
            </p:cNvPr>
            <p:cNvSpPr txBox="1"/>
            <p:nvPr/>
          </p:nvSpPr>
          <p:spPr>
            <a:xfrm>
              <a:off x="490441" y="2682689"/>
              <a:ext cx="2061255" cy="5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Разработка программ модернизации,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бизнес-планов</a:t>
              </a:r>
            </a:p>
          </p:txBody>
        </p:sp>
        <p:grpSp>
          <p:nvGrpSpPr>
            <p:cNvPr id="49" name="Group 106">
              <a:extLst>
                <a:ext uri="{FF2B5EF4-FFF2-40B4-BE49-F238E27FC236}">
                  <a16:creationId xmlns:a16="http://schemas.microsoft.com/office/drawing/2014/main" id="{7FAEC880-F1A6-48FF-B27B-AB2F76B797B9}"/>
                </a:ext>
              </a:extLst>
            </p:cNvPr>
            <p:cNvGrpSpPr/>
            <p:nvPr/>
          </p:nvGrpSpPr>
          <p:grpSpPr>
            <a:xfrm>
              <a:off x="1297669" y="2228692"/>
              <a:ext cx="455493" cy="398100"/>
              <a:chOff x="8296275" y="8293096"/>
              <a:chExt cx="1385888" cy="1211261"/>
            </a:xfrm>
            <a:solidFill>
              <a:schemeClr val="bg1"/>
            </a:solidFill>
          </p:grpSpPr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977C5BB9-BF2B-4325-875E-D574F74460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6275" y="8293096"/>
                <a:ext cx="1385888" cy="1211261"/>
              </a:xfrm>
              <a:custGeom>
                <a:avLst/>
                <a:gdLst>
                  <a:gd name="T0" fmla="*/ 368 w 369"/>
                  <a:gd name="T1" fmla="*/ 190 h 323"/>
                  <a:gd name="T2" fmla="*/ 322 w 369"/>
                  <a:gd name="T3" fmla="*/ 17 h 323"/>
                  <a:gd name="T4" fmla="*/ 299 w 369"/>
                  <a:gd name="T5" fmla="*/ 0 h 323"/>
                  <a:gd name="T6" fmla="*/ 184 w 369"/>
                  <a:gd name="T7" fmla="*/ 0 h 323"/>
                  <a:gd name="T8" fmla="*/ 69 w 369"/>
                  <a:gd name="T9" fmla="*/ 0 h 323"/>
                  <a:gd name="T10" fmla="*/ 47 w 369"/>
                  <a:gd name="T11" fmla="*/ 17 h 323"/>
                  <a:gd name="T12" fmla="*/ 1 w 369"/>
                  <a:gd name="T13" fmla="*/ 190 h 323"/>
                  <a:gd name="T14" fmla="*/ 0 w 369"/>
                  <a:gd name="T15" fmla="*/ 196 h 323"/>
                  <a:gd name="T16" fmla="*/ 0 w 369"/>
                  <a:gd name="T17" fmla="*/ 276 h 323"/>
                  <a:gd name="T18" fmla="*/ 46 w 369"/>
                  <a:gd name="T19" fmla="*/ 323 h 323"/>
                  <a:gd name="T20" fmla="*/ 323 w 369"/>
                  <a:gd name="T21" fmla="*/ 323 h 323"/>
                  <a:gd name="T22" fmla="*/ 369 w 369"/>
                  <a:gd name="T23" fmla="*/ 276 h 323"/>
                  <a:gd name="T24" fmla="*/ 369 w 369"/>
                  <a:gd name="T25" fmla="*/ 196 h 323"/>
                  <a:gd name="T26" fmla="*/ 368 w 369"/>
                  <a:gd name="T27" fmla="*/ 190 h 323"/>
                  <a:gd name="T28" fmla="*/ 346 w 369"/>
                  <a:gd name="T29" fmla="*/ 276 h 323"/>
                  <a:gd name="T30" fmla="*/ 323 w 369"/>
                  <a:gd name="T31" fmla="*/ 299 h 323"/>
                  <a:gd name="T32" fmla="*/ 46 w 369"/>
                  <a:gd name="T33" fmla="*/ 299 h 323"/>
                  <a:gd name="T34" fmla="*/ 23 w 369"/>
                  <a:gd name="T35" fmla="*/ 276 h 323"/>
                  <a:gd name="T36" fmla="*/ 23 w 369"/>
                  <a:gd name="T37" fmla="*/ 196 h 323"/>
                  <a:gd name="T38" fmla="*/ 69 w 369"/>
                  <a:gd name="T39" fmla="*/ 23 h 323"/>
                  <a:gd name="T40" fmla="*/ 299 w 369"/>
                  <a:gd name="T41" fmla="*/ 23 h 323"/>
                  <a:gd name="T42" fmla="*/ 346 w 369"/>
                  <a:gd name="T43" fmla="*/ 196 h 323"/>
                  <a:gd name="T44" fmla="*/ 346 w 369"/>
                  <a:gd name="T45" fmla="*/ 27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323">
                    <a:moveTo>
                      <a:pt x="368" y="190"/>
                    </a:moveTo>
                    <a:cubicBezTo>
                      <a:pt x="322" y="17"/>
                      <a:pt x="322" y="17"/>
                      <a:pt x="322" y="17"/>
                    </a:cubicBezTo>
                    <a:cubicBezTo>
                      <a:pt x="319" y="7"/>
                      <a:pt x="310" y="0"/>
                      <a:pt x="299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59" y="0"/>
                      <a:pt x="50" y="7"/>
                      <a:pt x="47" y="17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0" y="192"/>
                      <a:pt x="0" y="194"/>
                      <a:pt x="0" y="19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302"/>
                      <a:pt x="21" y="323"/>
                      <a:pt x="46" y="323"/>
                    </a:cubicBezTo>
                    <a:cubicBezTo>
                      <a:pt x="323" y="323"/>
                      <a:pt x="323" y="323"/>
                      <a:pt x="323" y="323"/>
                    </a:cubicBezTo>
                    <a:cubicBezTo>
                      <a:pt x="348" y="323"/>
                      <a:pt x="369" y="302"/>
                      <a:pt x="369" y="276"/>
                    </a:cubicBezTo>
                    <a:cubicBezTo>
                      <a:pt x="369" y="196"/>
                      <a:pt x="369" y="196"/>
                      <a:pt x="369" y="196"/>
                    </a:cubicBezTo>
                    <a:cubicBezTo>
                      <a:pt x="369" y="194"/>
                      <a:pt x="368" y="192"/>
                      <a:pt x="368" y="190"/>
                    </a:cubicBezTo>
                    <a:close/>
                    <a:moveTo>
                      <a:pt x="346" y="276"/>
                    </a:moveTo>
                    <a:cubicBezTo>
                      <a:pt x="346" y="289"/>
                      <a:pt x="335" y="299"/>
                      <a:pt x="323" y="299"/>
                    </a:cubicBezTo>
                    <a:cubicBezTo>
                      <a:pt x="46" y="299"/>
                      <a:pt x="46" y="299"/>
                      <a:pt x="46" y="299"/>
                    </a:cubicBezTo>
                    <a:cubicBezTo>
                      <a:pt x="34" y="299"/>
                      <a:pt x="23" y="289"/>
                      <a:pt x="23" y="27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346" y="196"/>
                      <a:pt x="346" y="196"/>
                      <a:pt x="346" y="196"/>
                    </a:cubicBezTo>
                    <a:lnTo>
                      <a:pt x="346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B23B2A84-0871-4C49-ABB0-120AEF2FAA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1376" y="8466137"/>
                <a:ext cx="1055689" cy="776288"/>
              </a:xfrm>
              <a:custGeom>
                <a:avLst/>
                <a:gdLst>
                  <a:gd name="T0" fmla="*/ 229 w 281"/>
                  <a:gd name="T1" fmla="*/ 0 h 207"/>
                  <a:gd name="T2" fmla="*/ 51 w 281"/>
                  <a:gd name="T3" fmla="*/ 0 h 207"/>
                  <a:gd name="T4" fmla="*/ 40 w 281"/>
                  <a:gd name="T5" fmla="*/ 9 h 207"/>
                  <a:gd name="T6" fmla="*/ 0 w 281"/>
                  <a:gd name="T7" fmla="*/ 147 h 207"/>
                  <a:gd name="T8" fmla="*/ 2 w 281"/>
                  <a:gd name="T9" fmla="*/ 157 h 207"/>
                  <a:gd name="T10" fmla="*/ 12 w 281"/>
                  <a:gd name="T11" fmla="*/ 161 h 207"/>
                  <a:gd name="T12" fmla="*/ 45 w 281"/>
                  <a:gd name="T13" fmla="*/ 161 h 207"/>
                  <a:gd name="T14" fmla="*/ 58 w 281"/>
                  <a:gd name="T15" fmla="*/ 161 h 207"/>
                  <a:gd name="T16" fmla="*/ 64 w 281"/>
                  <a:gd name="T17" fmla="*/ 161 h 207"/>
                  <a:gd name="T18" fmla="*/ 81 w 281"/>
                  <a:gd name="T19" fmla="*/ 195 h 207"/>
                  <a:gd name="T20" fmla="*/ 101 w 281"/>
                  <a:gd name="T21" fmla="*/ 207 h 207"/>
                  <a:gd name="T22" fmla="*/ 179 w 281"/>
                  <a:gd name="T23" fmla="*/ 207 h 207"/>
                  <a:gd name="T24" fmla="*/ 200 w 281"/>
                  <a:gd name="T25" fmla="*/ 195 h 207"/>
                  <a:gd name="T26" fmla="*/ 217 w 281"/>
                  <a:gd name="T27" fmla="*/ 161 h 207"/>
                  <a:gd name="T28" fmla="*/ 223 w 281"/>
                  <a:gd name="T29" fmla="*/ 161 h 207"/>
                  <a:gd name="T30" fmla="*/ 236 w 281"/>
                  <a:gd name="T31" fmla="*/ 161 h 207"/>
                  <a:gd name="T32" fmla="*/ 269 w 281"/>
                  <a:gd name="T33" fmla="*/ 161 h 207"/>
                  <a:gd name="T34" fmla="*/ 278 w 281"/>
                  <a:gd name="T35" fmla="*/ 157 h 207"/>
                  <a:gd name="T36" fmla="*/ 280 w 281"/>
                  <a:gd name="T37" fmla="*/ 147 h 207"/>
                  <a:gd name="T38" fmla="*/ 241 w 281"/>
                  <a:gd name="T39" fmla="*/ 9 h 207"/>
                  <a:gd name="T40" fmla="*/ 229 w 281"/>
                  <a:gd name="T41" fmla="*/ 0 h 207"/>
                  <a:gd name="T42" fmla="*/ 236 w 281"/>
                  <a:gd name="T43" fmla="*/ 138 h 207"/>
                  <a:gd name="T44" fmla="*/ 217 w 281"/>
                  <a:gd name="T45" fmla="*/ 138 h 207"/>
                  <a:gd name="T46" fmla="*/ 196 w 281"/>
                  <a:gd name="T47" fmla="*/ 151 h 207"/>
                  <a:gd name="T48" fmla="*/ 179 w 281"/>
                  <a:gd name="T49" fmla="*/ 184 h 207"/>
                  <a:gd name="T50" fmla="*/ 101 w 281"/>
                  <a:gd name="T51" fmla="*/ 184 h 207"/>
                  <a:gd name="T52" fmla="*/ 85 w 281"/>
                  <a:gd name="T53" fmla="*/ 151 h 207"/>
                  <a:gd name="T54" fmla="*/ 64 w 281"/>
                  <a:gd name="T55" fmla="*/ 138 h 207"/>
                  <a:gd name="T56" fmla="*/ 45 w 281"/>
                  <a:gd name="T57" fmla="*/ 138 h 207"/>
                  <a:gd name="T58" fmla="*/ 18 w 281"/>
                  <a:gd name="T59" fmla="*/ 138 h 207"/>
                  <a:gd name="T60" fmla="*/ 51 w 281"/>
                  <a:gd name="T61" fmla="*/ 12 h 207"/>
                  <a:gd name="T62" fmla="*/ 229 w 281"/>
                  <a:gd name="T63" fmla="*/ 12 h 207"/>
                  <a:gd name="T64" fmla="*/ 263 w 281"/>
                  <a:gd name="T65" fmla="*/ 138 h 207"/>
                  <a:gd name="T66" fmla="*/ 236 w 281"/>
                  <a:gd name="T67" fmla="*/ 13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1" h="207">
                    <a:moveTo>
                      <a:pt x="22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6" y="0"/>
                      <a:pt x="41" y="4"/>
                      <a:pt x="40" y="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0" y="154"/>
                      <a:pt x="2" y="157"/>
                    </a:cubicBezTo>
                    <a:cubicBezTo>
                      <a:pt x="5" y="160"/>
                      <a:pt x="8" y="161"/>
                      <a:pt x="12" y="161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64" y="161"/>
                      <a:pt x="64" y="161"/>
                      <a:pt x="64" y="161"/>
                    </a:cubicBezTo>
                    <a:cubicBezTo>
                      <a:pt x="81" y="195"/>
                      <a:pt x="81" y="195"/>
                      <a:pt x="81" y="195"/>
                    </a:cubicBezTo>
                    <a:cubicBezTo>
                      <a:pt x="85" y="203"/>
                      <a:pt x="93" y="207"/>
                      <a:pt x="101" y="207"/>
                    </a:cubicBezTo>
                    <a:cubicBezTo>
                      <a:pt x="179" y="207"/>
                      <a:pt x="179" y="207"/>
                      <a:pt x="179" y="207"/>
                    </a:cubicBezTo>
                    <a:cubicBezTo>
                      <a:pt x="188" y="207"/>
                      <a:pt x="196" y="203"/>
                      <a:pt x="200" y="195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23" y="161"/>
                      <a:pt x="223" y="161"/>
                      <a:pt x="223" y="161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3" y="161"/>
                      <a:pt x="276" y="160"/>
                      <a:pt x="278" y="157"/>
                    </a:cubicBezTo>
                    <a:cubicBezTo>
                      <a:pt x="280" y="154"/>
                      <a:pt x="281" y="150"/>
                      <a:pt x="280" y="147"/>
                    </a:cubicBezTo>
                    <a:cubicBezTo>
                      <a:pt x="241" y="9"/>
                      <a:pt x="241" y="9"/>
                      <a:pt x="241" y="9"/>
                    </a:cubicBezTo>
                    <a:cubicBezTo>
                      <a:pt x="239" y="4"/>
                      <a:pt x="235" y="0"/>
                      <a:pt x="229" y="0"/>
                    </a:cubicBezTo>
                    <a:close/>
                    <a:moveTo>
                      <a:pt x="236" y="138"/>
                    </a:moveTo>
                    <a:cubicBezTo>
                      <a:pt x="217" y="138"/>
                      <a:pt x="217" y="138"/>
                      <a:pt x="217" y="138"/>
                    </a:cubicBezTo>
                    <a:cubicBezTo>
                      <a:pt x="208" y="138"/>
                      <a:pt x="200" y="143"/>
                      <a:pt x="196" y="151"/>
                    </a:cubicBezTo>
                    <a:cubicBezTo>
                      <a:pt x="179" y="184"/>
                      <a:pt x="179" y="184"/>
                      <a:pt x="179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85" y="151"/>
                      <a:pt x="85" y="151"/>
                      <a:pt x="85" y="151"/>
                    </a:cubicBezTo>
                    <a:cubicBezTo>
                      <a:pt x="81" y="143"/>
                      <a:pt x="73" y="138"/>
                      <a:pt x="64" y="138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229" y="12"/>
                      <a:pt x="229" y="12"/>
                      <a:pt x="229" y="12"/>
                    </a:cubicBezTo>
                    <a:cubicBezTo>
                      <a:pt x="263" y="138"/>
                      <a:pt x="263" y="138"/>
                      <a:pt x="263" y="138"/>
                    </a:cubicBezTo>
                    <a:lnTo>
                      <a:pt x="236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5A83EE2C-7CB8-4A4A-902E-121B592EF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719" y="2251506"/>
              <a:ext cx="453927" cy="327142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A104A1D-FADE-4F9E-9707-0A712D1A9011}"/>
                </a:ext>
              </a:extLst>
            </p:cNvPr>
            <p:cNvSpPr txBox="1"/>
            <p:nvPr/>
          </p:nvSpPr>
          <p:spPr>
            <a:xfrm>
              <a:off x="2433950" y="2664668"/>
              <a:ext cx="2537465" cy="5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Проведение аудитов (технические, экологические, финансовые и другие)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E39E974-EC54-449F-911C-018F965A1723}"/>
                </a:ext>
              </a:extLst>
            </p:cNvPr>
            <p:cNvSpPr txBox="1"/>
            <p:nvPr/>
          </p:nvSpPr>
          <p:spPr>
            <a:xfrm>
              <a:off x="4836323" y="2590817"/>
              <a:ext cx="2185913" cy="7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Инженерно-консультационные и расчетно-аналитические услуги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17D147-C687-4E2B-8F55-00DB1621F3A5}"/>
                </a:ext>
              </a:extLst>
            </p:cNvPr>
            <p:cNvSpPr txBox="1"/>
            <p:nvPr/>
          </p:nvSpPr>
          <p:spPr>
            <a:xfrm>
              <a:off x="494851" y="4041684"/>
              <a:ext cx="2061255" cy="4288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Регистрация товарных знаков и патентование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282A73A-96F2-45F4-BB81-F3CB4B59F369}"/>
                </a:ext>
              </a:extLst>
            </p:cNvPr>
            <p:cNvSpPr txBox="1"/>
            <p:nvPr/>
          </p:nvSpPr>
          <p:spPr>
            <a:xfrm>
              <a:off x="2654955" y="4138720"/>
              <a:ext cx="2061255" cy="28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Сертификация 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D0DB44E-5831-45DF-BDC1-C25C50FD55E6}"/>
                </a:ext>
              </a:extLst>
            </p:cNvPr>
            <p:cNvSpPr txBox="1"/>
            <p:nvPr/>
          </p:nvSpPr>
          <p:spPr>
            <a:xfrm>
              <a:off x="4849059" y="4037184"/>
              <a:ext cx="2061255" cy="42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Создание конструкторской документации</a:t>
              </a:r>
            </a:p>
          </p:txBody>
        </p: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92DA573-6AD9-4C84-8A87-C0419E1F8646}"/>
              </a:ext>
            </a:extLst>
          </p:cNvPr>
          <p:cNvSpPr/>
          <p:nvPr/>
        </p:nvSpPr>
        <p:spPr>
          <a:xfrm>
            <a:off x="413639" y="1785659"/>
            <a:ext cx="4936163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Услуги предоставляются на условиях со финансирования: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30%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Заявитель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70%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Региональный центр инжиниринга</a:t>
            </a:r>
          </a:p>
        </p:txBody>
      </p:sp>
      <p:sp>
        <p:nvSpPr>
          <p:cNvPr id="198" name="Freeform 7">
            <a:extLst>
              <a:ext uri="{FF2B5EF4-FFF2-40B4-BE49-F238E27FC236}">
                <a16:creationId xmlns:a16="http://schemas.microsoft.com/office/drawing/2014/main" id="{B26AE24D-23BA-4809-8289-7EA684021570}"/>
              </a:ext>
            </a:extLst>
          </p:cNvPr>
          <p:cNvSpPr>
            <a:spLocks/>
          </p:cNvSpPr>
          <p:nvPr/>
        </p:nvSpPr>
        <p:spPr bwMode="auto">
          <a:xfrm>
            <a:off x="6112448" y="2219264"/>
            <a:ext cx="1589818" cy="2484944"/>
          </a:xfrm>
          <a:custGeom>
            <a:avLst/>
            <a:gdLst>
              <a:gd name="T0" fmla="*/ 360 w 712"/>
              <a:gd name="T1" fmla="*/ 0 h 1112"/>
              <a:gd name="T2" fmla="*/ 438 w 712"/>
              <a:gd name="T3" fmla="*/ 69 h 1112"/>
              <a:gd name="T4" fmla="*/ 417 w 712"/>
              <a:gd name="T5" fmla="*/ 133 h 1112"/>
              <a:gd name="T6" fmla="*/ 416 w 712"/>
              <a:gd name="T7" fmla="*/ 177 h 1112"/>
              <a:gd name="T8" fmla="*/ 457 w 712"/>
              <a:gd name="T9" fmla="*/ 200 h 1112"/>
              <a:gd name="T10" fmla="*/ 457 w 712"/>
              <a:gd name="T11" fmla="*/ 200 h 1112"/>
              <a:gd name="T12" fmla="*/ 464 w 712"/>
              <a:gd name="T13" fmla="*/ 200 h 1112"/>
              <a:gd name="T14" fmla="*/ 712 w 712"/>
              <a:gd name="T15" fmla="*/ 200 h 1112"/>
              <a:gd name="T16" fmla="*/ 712 w 712"/>
              <a:gd name="T17" fmla="*/ 225 h 1112"/>
              <a:gd name="T18" fmla="*/ 712 w 712"/>
              <a:gd name="T19" fmla="*/ 237 h 1112"/>
              <a:gd name="T20" fmla="*/ 712 w 712"/>
              <a:gd name="T21" fmla="*/ 410 h 1112"/>
              <a:gd name="T22" fmla="*/ 712 w 712"/>
              <a:gd name="T23" fmla="*/ 460 h 1112"/>
              <a:gd name="T24" fmla="*/ 712 w 712"/>
              <a:gd name="T25" fmla="*/ 466 h 1112"/>
              <a:gd name="T26" fmla="*/ 712 w 712"/>
              <a:gd name="T27" fmla="*/ 469 h 1112"/>
              <a:gd name="T28" fmla="*/ 712 w 712"/>
              <a:gd name="T29" fmla="*/ 469 h 1112"/>
              <a:gd name="T30" fmla="*/ 712 w 712"/>
              <a:gd name="T31" fmla="*/ 477 h 1112"/>
              <a:gd name="T32" fmla="*/ 712 w 712"/>
              <a:gd name="T33" fmla="*/ 669 h 1112"/>
              <a:gd name="T34" fmla="*/ 712 w 712"/>
              <a:gd name="T35" fmla="*/ 762 h 1112"/>
              <a:gd name="T36" fmla="*/ 712 w 712"/>
              <a:gd name="T37" fmla="*/ 912 h 1112"/>
              <a:gd name="T38" fmla="*/ 463 w 712"/>
              <a:gd name="T39" fmla="*/ 912 h 1112"/>
              <a:gd name="T40" fmla="*/ 457 w 712"/>
              <a:gd name="T41" fmla="*/ 912 h 1112"/>
              <a:gd name="T42" fmla="*/ 457 w 712"/>
              <a:gd name="T43" fmla="*/ 912 h 1112"/>
              <a:gd name="T44" fmla="*/ 416 w 712"/>
              <a:gd name="T45" fmla="*/ 935 h 1112"/>
              <a:gd name="T46" fmla="*/ 417 w 712"/>
              <a:gd name="T47" fmla="*/ 979 h 1112"/>
              <a:gd name="T48" fmla="*/ 438 w 712"/>
              <a:gd name="T49" fmla="*/ 1043 h 1112"/>
              <a:gd name="T50" fmla="*/ 359 w 712"/>
              <a:gd name="T51" fmla="*/ 1112 h 1112"/>
              <a:gd name="T52" fmla="*/ 281 w 712"/>
              <a:gd name="T53" fmla="*/ 1043 h 1112"/>
              <a:gd name="T54" fmla="*/ 302 w 712"/>
              <a:gd name="T55" fmla="*/ 979 h 1112"/>
              <a:gd name="T56" fmla="*/ 303 w 712"/>
              <a:gd name="T57" fmla="*/ 935 h 1112"/>
              <a:gd name="T58" fmla="*/ 260 w 712"/>
              <a:gd name="T59" fmla="*/ 912 h 1112"/>
              <a:gd name="T60" fmla="*/ 255 w 712"/>
              <a:gd name="T61" fmla="*/ 912 h 1112"/>
              <a:gd name="T62" fmla="*/ 0 w 712"/>
              <a:gd name="T63" fmla="*/ 912 h 1112"/>
              <a:gd name="T64" fmla="*/ 0 w 712"/>
              <a:gd name="T65" fmla="*/ 879 h 1112"/>
              <a:gd name="T66" fmla="*/ 0 w 712"/>
              <a:gd name="T67" fmla="*/ 745 h 1112"/>
              <a:gd name="T68" fmla="*/ 0 w 712"/>
              <a:gd name="T69" fmla="*/ 670 h 1112"/>
              <a:gd name="T70" fmla="*/ 0 w 712"/>
              <a:gd name="T71" fmla="*/ 666 h 1112"/>
              <a:gd name="T72" fmla="*/ 0 w 712"/>
              <a:gd name="T73" fmla="*/ 666 h 1112"/>
              <a:gd name="T74" fmla="*/ 21 w 712"/>
              <a:gd name="T75" fmla="*/ 639 h 1112"/>
              <a:gd name="T76" fmla="*/ 35 w 712"/>
              <a:gd name="T77" fmla="*/ 643 h 1112"/>
              <a:gd name="T78" fmla="*/ 109 w 712"/>
              <a:gd name="T79" fmla="*/ 666 h 1112"/>
              <a:gd name="T80" fmla="*/ 200 w 712"/>
              <a:gd name="T81" fmla="*/ 565 h 1112"/>
              <a:gd name="T82" fmla="*/ 109 w 712"/>
              <a:gd name="T83" fmla="*/ 464 h 1112"/>
              <a:gd name="T84" fmla="*/ 35 w 712"/>
              <a:gd name="T85" fmla="*/ 488 h 1112"/>
              <a:gd name="T86" fmla="*/ 21 w 712"/>
              <a:gd name="T87" fmla="*/ 491 h 1112"/>
              <a:gd name="T88" fmla="*/ 0 w 712"/>
              <a:gd name="T89" fmla="*/ 465 h 1112"/>
              <a:gd name="T90" fmla="*/ 0 w 712"/>
              <a:gd name="T91" fmla="*/ 420 h 1112"/>
              <a:gd name="T92" fmla="*/ 0 w 712"/>
              <a:gd name="T93" fmla="*/ 362 h 1112"/>
              <a:gd name="T94" fmla="*/ 0 w 712"/>
              <a:gd name="T95" fmla="*/ 350 h 1112"/>
              <a:gd name="T96" fmla="*/ 0 w 712"/>
              <a:gd name="T97" fmla="*/ 244 h 1112"/>
              <a:gd name="T98" fmla="*/ 1 w 712"/>
              <a:gd name="T99" fmla="*/ 200 h 1112"/>
              <a:gd name="T100" fmla="*/ 255 w 712"/>
              <a:gd name="T101" fmla="*/ 200 h 1112"/>
              <a:gd name="T102" fmla="*/ 260 w 712"/>
              <a:gd name="T103" fmla="*/ 200 h 1112"/>
              <a:gd name="T104" fmla="*/ 303 w 712"/>
              <a:gd name="T105" fmla="*/ 177 h 1112"/>
              <a:gd name="T106" fmla="*/ 302 w 712"/>
              <a:gd name="T107" fmla="*/ 133 h 1112"/>
              <a:gd name="T108" fmla="*/ 281 w 712"/>
              <a:gd name="T109" fmla="*/ 69 h 1112"/>
              <a:gd name="T110" fmla="*/ 360 w 712"/>
              <a:gd name="T111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2" h="1112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5" name="Freeform 6">
            <a:extLst>
              <a:ext uri="{FF2B5EF4-FFF2-40B4-BE49-F238E27FC236}">
                <a16:creationId xmlns:a16="http://schemas.microsoft.com/office/drawing/2014/main" id="{F3775517-086F-4A21-9B9D-2FB632556723}"/>
              </a:ext>
            </a:extLst>
          </p:cNvPr>
          <p:cNvSpPr>
            <a:spLocks/>
          </p:cNvSpPr>
          <p:nvPr/>
        </p:nvSpPr>
        <p:spPr bwMode="auto">
          <a:xfrm>
            <a:off x="6996587" y="2187068"/>
            <a:ext cx="1656492" cy="1289224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2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2">
            <a:extLst>
              <a:ext uri="{FF2B5EF4-FFF2-40B4-BE49-F238E27FC236}">
                <a16:creationId xmlns:a16="http://schemas.microsoft.com/office/drawing/2014/main" id="{FA7CB4F8-C273-43E2-B04C-16F4A7F7EAFE}"/>
              </a:ext>
            </a:extLst>
          </p:cNvPr>
          <p:cNvSpPr>
            <a:spLocks/>
          </p:cNvSpPr>
          <p:nvPr/>
        </p:nvSpPr>
        <p:spPr bwMode="auto">
          <a:xfrm>
            <a:off x="7000585" y="3587138"/>
            <a:ext cx="1656492" cy="1289224"/>
          </a:xfrm>
          <a:custGeom>
            <a:avLst/>
            <a:gdLst>
              <a:gd name="T0" fmla="*/ 196 w 892"/>
              <a:gd name="T1" fmla="*/ 440 h 694"/>
              <a:gd name="T2" fmla="*/ 196 w 892"/>
              <a:gd name="T3" fmla="*/ 434 h 694"/>
              <a:gd name="T4" fmla="*/ 196 w 892"/>
              <a:gd name="T5" fmla="*/ 434 h 694"/>
              <a:gd name="T6" fmla="*/ 195 w 892"/>
              <a:gd name="T7" fmla="*/ 432 h 694"/>
              <a:gd name="T8" fmla="*/ 183 w 892"/>
              <a:gd name="T9" fmla="*/ 433 h 694"/>
              <a:gd name="T10" fmla="*/ 181 w 892"/>
              <a:gd name="T11" fmla="*/ 433 h 694"/>
              <a:gd name="T12" fmla="*/ 195 w 892"/>
              <a:gd name="T13" fmla="*/ 432 h 694"/>
              <a:gd name="T14" fmla="*/ 152 w 892"/>
              <a:gd name="T15" fmla="*/ 386 h 694"/>
              <a:gd name="T16" fmla="*/ 128 w 892"/>
              <a:gd name="T17" fmla="*/ 392 h 694"/>
              <a:gd name="T18" fmla="*/ 66 w 892"/>
              <a:gd name="T19" fmla="*/ 413 h 694"/>
              <a:gd name="T20" fmla="*/ 0 w 892"/>
              <a:gd name="T21" fmla="*/ 338 h 694"/>
              <a:gd name="T22" fmla="*/ 66 w 892"/>
              <a:gd name="T23" fmla="*/ 262 h 694"/>
              <a:gd name="T24" fmla="*/ 128 w 892"/>
              <a:gd name="T25" fmla="*/ 283 h 694"/>
              <a:gd name="T26" fmla="*/ 152 w 892"/>
              <a:gd name="T27" fmla="*/ 289 h 694"/>
              <a:gd name="T28" fmla="*/ 196 w 892"/>
              <a:gd name="T29" fmla="*/ 241 h 694"/>
              <a:gd name="T30" fmla="*/ 196 w 892"/>
              <a:gd name="T31" fmla="*/ 240 h 694"/>
              <a:gd name="T32" fmla="*/ 196 w 892"/>
              <a:gd name="T33" fmla="*/ 235 h 694"/>
              <a:gd name="T34" fmla="*/ 196 w 892"/>
              <a:gd name="T35" fmla="*/ 0 h 694"/>
              <a:gd name="T36" fmla="*/ 243 w 892"/>
              <a:gd name="T37" fmla="*/ 0 h 694"/>
              <a:gd name="T38" fmla="*/ 243 w 892"/>
              <a:gd name="T39" fmla="*/ 0 h 694"/>
              <a:gd name="T40" fmla="*/ 450 w 892"/>
              <a:gd name="T41" fmla="*/ 0 h 694"/>
              <a:gd name="T42" fmla="*/ 457 w 892"/>
              <a:gd name="T43" fmla="*/ 0 h 694"/>
              <a:gd name="T44" fmla="*/ 457 w 892"/>
              <a:gd name="T45" fmla="*/ 0 h 694"/>
              <a:gd name="T46" fmla="*/ 476 w 892"/>
              <a:gd name="T47" fmla="*/ 10 h 694"/>
              <a:gd name="T48" fmla="*/ 474 w 892"/>
              <a:gd name="T49" fmla="*/ 31 h 694"/>
              <a:gd name="T50" fmla="*/ 451 w 892"/>
              <a:gd name="T51" fmla="*/ 104 h 694"/>
              <a:gd name="T52" fmla="*/ 552 w 892"/>
              <a:gd name="T53" fmla="*/ 195 h 694"/>
              <a:gd name="T54" fmla="*/ 653 w 892"/>
              <a:gd name="T55" fmla="*/ 104 h 694"/>
              <a:gd name="T56" fmla="*/ 629 w 892"/>
              <a:gd name="T57" fmla="*/ 31 h 694"/>
              <a:gd name="T58" fmla="*/ 628 w 892"/>
              <a:gd name="T59" fmla="*/ 10 h 694"/>
              <a:gd name="T60" fmla="*/ 648 w 892"/>
              <a:gd name="T61" fmla="*/ 0 h 694"/>
              <a:gd name="T62" fmla="*/ 649 w 892"/>
              <a:gd name="T63" fmla="*/ 0 h 694"/>
              <a:gd name="T64" fmla="*/ 655 w 892"/>
              <a:gd name="T65" fmla="*/ 0 h 694"/>
              <a:gd name="T66" fmla="*/ 890 w 892"/>
              <a:gd name="T67" fmla="*/ 0 h 694"/>
              <a:gd name="T68" fmla="*/ 890 w 892"/>
              <a:gd name="T69" fmla="*/ 235 h 694"/>
              <a:gd name="T70" fmla="*/ 890 w 892"/>
              <a:gd name="T71" fmla="*/ 433 h 694"/>
              <a:gd name="T72" fmla="*/ 890 w 892"/>
              <a:gd name="T73" fmla="*/ 437 h 694"/>
              <a:gd name="T74" fmla="*/ 890 w 892"/>
              <a:gd name="T75" fmla="*/ 694 h 694"/>
              <a:gd name="T76" fmla="*/ 859 w 892"/>
              <a:gd name="T77" fmla="*/ 694 h 694"/>
              <a:gd name="T78" fmla="*/ 648 w 892"/>
              <a:gd name="T79" fmla="*/ 693 h 694"/>
              <a:gd name="T80" fmla="*/ 449 w 892"/>
              <a:gd name="T81" fmla="*/ 693 h 694"/>
              <a:gd name="T82" fmla="*/ 328 w 892"/>
              <a:gd name="T83" fmla="*/ 694 h 694"/>
              <a:gd name="T84" fmla="*/ 328 w 892"/>
              <a:gd name="T85" fmla="*/ 694 h 694"/>
              <a:gd name="T86" fmla="*/ 237 w 892"/>
              <a:gd name="T87" fmla="*/ 694 h 694"/>
              <a:gd name="T88" fmla="*/ 196 w 892"/>
              <a:gd name="T89" fmla="*/ 694 h 694"/>
              <a:gd name="T90" fmla="*/ 196 w 892"/>
              <a:gd name="T91" fmla="*/ 44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2" h="694">
                <a:moveTo>
                  <a:pt x="196" y="440"/>
                </a:moveTo>
                <a:cubicBezTo>
                  <a:pt x="196" y="437"/>
                  <a:pt x="196" y="435"/>
                  <a:pt x="196" y="434"/>
                </a:cubicBezTo>
                <a:cubicBezTo>
                  <a:pt x="196" y="434"/>
                  <a:pt x="196" y="434"/>
                  <a:pt x="196" y="434"/>
                </a:cubicBezTo>
                <a:cubicBezTo>
                  <a:pt x="196" y="433"/>
                  <a:pt x="195" y="433"/>
                  <a:pt x="195" y="432"/>
                </a:cubicBezTo>
                <a:cubicBezTo>
                  <a:pt x="183" y="433"/>
                  <a:pt x="183" y="433"/>
                  <a:pt x="183" y="433"/>
                </a:cubicBezTo>
                <a:cubicBezTo>
                  <a:pt x="181" y="433"/>
                  <a:pt x="181" y="433"/>
                  <a:pt x="181" y="433"/>
                </a:cubicBezTo>
                <a:cubicBezTo>
                  <a:pt x="195" y="432"/>
                  <a:pt x="195" y="432"/>
                  <a:pt x="195" y="432"/>
                </a:cubicBezTo>
                <a:cubicBezTo>
                  <a:pt x="193" y="404"/>
                  <a:pt x="175" y="386"/>
                  <a:pt x="152" y="386"/>
                </a:cubicBezTo>
                <a:cubicBezTo>
                  <a:pt x="144" y="386"/>
                  <a:pt x="136" y="388"/>
                  <a:pt x="128" y="392"/>
                </a:cubicBezTo>
                <a:cubicBezTo>
                  <a:pt x="111" y="400"/>
                  <a:pt x="80" y="413"/>
                  <a:pt x="66" y="413"/>
                </a:cubicBezTo>
                <a:cubicBezTo>
                  <a:pt x="29" y="413"/>
                  <a:pt x="0" y="379"/>
                  <a:pt x="0" y="338"/>
                </a:cubicBezTo>
                <a:cubicBezTo>
                  <a:pt x="0" y="296"/>
                  <a:pt x="29" y="262"/>
                  <a:pt x="66" y="262"/>
                </a:cubicBezTo>
                <a:cubicBezTo>
                  <a:pt x="80" y="262"/>
                  <a:pt x="111" y="275"/>
                  <a:pt x="128" y="283"/>
                </a:cubicBezTo>
                <a:cubicBezTo>
                  <a:pt x="136" y="287"/>
                  <a:pt x="144" y="289"/>
                  <a:pt x="152" y="289"/>
                </a:cubicBezTo>
                <a:cubicBezTo>
                  <a:pt x="176" y="289"/>
                  <a:pt x="193" y="270"/>
                  <a:pt x="196" y="241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6" y="235"/>
                  <a:pt x="196" y="235"/>
                  <a:pt x="196" y="235"/>
                </a:cubicBezTo>
                <a:cubicBezTo>
                  <a:pt x="196" y="0"/>
                  <a:pt x="196" y="0"/>
                  <a:pt x="196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3" y="0"/>
                  <a:pt x="456" y="0"/>
                  <a:pt x="457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6" y="1"/>
                  <a:pt x="473" y="5"/>
                  <a:pt x="476" y="10"/>
                </a:cubicBezTo>
                <a:cubicBezTo>
                  <a:pt x="479" y="17"/>
                  <a:pt x="477" y="25"/>
                  <a:pt x="474" y="31"/>
                </a:cubicBezTo>
                <a:cubicBezTo>
                  <a:pt x="472" y="36"/>
                  <a:pt x="451" y="79"/>
                  <a:pt x="451" y="104"/>
                </a:cubicBezTo>
                <a:cubicBezTo>
                  <a:pt x="451" y="154"/>
                  <a:pt x="496" y="195"/>
                  <a:pt x="552" y="195"/>
                </a:cubicBezTo>
                <a:cubicBezTo>
                  <a:pt x="607" y="195"/>
                  <a:pt x="653" y="154"/>
                  <a:pt x="653" y="104"/>
                </a:cubicBezTo>
                <a:cubicBezTo>
                  <a:pt x="653" y="79"/>
                  <a:pt x="632" y="36"/>
                  <a:pt x="629" y="31"/>
                </a:cubicBezTo>
                <a:cubicBezTo>
                  <a:pt x="625" y="23"/>
                  <a:pt x="625" y="15"/>
                  <a:pt x="628" y="10"/>
                </a:cubicBezTo>
                <a:cubicBezTo>
                  <a:pt x="631" y="4"/>
                  <a:pt x="638" y="1"/>
                  <a:pt x="648" y="0"/>
                </a:cubicBezTo>
                <a:cubicBezTo>
                  <a:pt x="648" y="0"/>
                  <a:pt x="649" y="0"/>
                  <a:pt x="649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0" y="235"/>
                  <a:pt x="890" y="235"/>
                  <a:pt x="890" y="235"/>
                </a:cubicBezTo>
                <a:cubicBezTo>
                  <a:pt x="890" y="236"/>
                  <a:pt x="892" y="400"/>
                  <a:pt x="890" y="433"/>
                </a:cubicBezTo>
                <a:cubicBezTo>
                  <a:pt x="890" y="434"/>
                  <a:pt x="890" y="436"/>
                  <a:pt x="890" y="437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859" y="694"/>
                  <a:pt x="859" y="694"/>
                  <a:pt x="859" y="694"/>
                </a:cubicBezTo>
                <a:cubicBezTo>
                  <a:pt x="648" y="693"/>
                  <a:pt x="648" y="693"/>
                  <a:pt x="648" y="693"/>
                </a:cubicBezTo>
                <a:cubicBezTo>
                  <a:pt x="449" y="693"/>
                  <a:pt x="449" y="693"/>
                  <a:pt x="449" y="693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237" y="694"/>
                  <a:pt x="237" y="694"/>
                  <a:pt x="237" y="694"/>
                </a:cubicBezTo>
                <a:cubicBezTo>
                  <a:pt x="234" y="694"/>
                  <a:pt x="211" y="694"/>
                  <a:pt x="196" y="694"/>
                </a:cubicBezTo>
                <a:lnTo>
                  <a:pt x="196" y="44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id="{080E7169-3483-45EB-9ED2-281B13799A6C}"/>
              </a:ext>
            </a:extLst>
          </p:cNvPr>
          <p:cNvSpPr/>
          <p:nvPr/>
        </p:nvSpPr>
        <p:spPr>
          <a:xfrm>
            <a:off x="5904000" y="1779662"/>
            <a:ext cx="279057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предоставляется: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A8237ED-6F6F-4360-9705-ED7C1BB2FC94}"/>
              </a:ext>
            </a:extLst>
          </p:cNvPr>
          <p:cNvSpPr txBox="1"/>
          <p:nvPr/>
        </p:nvSpPr>
        <p:spPr>
          <a:xfrm>
            <a:off x="6223507" y="3309347"/>
            <a:ext cx="136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МСП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620B2D3-C242-4F4F-946D-C68D51CCF289}"/>
              </a:ext>
            </a:extLst>
          </p:cNvPr>
          <p:cNvSpPr txBox="1"/>
          <p:nvPr/>
        </p:nvSpPr>
        <p:spPr>
          <a:xfrm>
            <a:off x="7275623" y="4011910"/>
            <a:ext cx="14728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 отсутствии задолженности по налогам и сборам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BAF9903-9F80-40DD-93C4-67ED065BDD08}"/>
              </a:ext>
            </a:extLst>
          </p:cNvPr>
          <p:cNvSpPr txBox="1"/>
          <p:nvPr/>
        </p:nvSpPr>
        <p:spPr>
          <a:xfrm>
            <a:off x="7297266" y="2355091"/>
            <a:ext cx="14511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Производственным и сельхоз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предприятиям</a:t>
            </a:r>
          </a:p>
        </p:txBody>
      </p:sp>
      <p:pic>
        <p:nvPicPr>
          <p:cNvPr id="3" name="Рисунок 2" descr="Документ">
            <a:extLst>
              <a:ext uri="{FF2B5EF4-FFF2-40B4-BE49-F238E27FC236}">
                <a16:creationId xmlns:a16="http://schemas.microsoft.com/office/drawing/2014/main" id="{5DF0DE0B-1EE6-47BC-8C63-991B14E61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084" y="3851341"/>
            <a:ext cx="528958" cy="528958"/>
          </a:xfrm>
          <a:prstGeom prst="rect">
            <a:avLst/>
          </a:prstGeom>
        </p:spPr>
      </p:pic>
      <p:pic>
        <p:nvPicPr>
          <p:cNvPr id="6" name="Рисунок 5" descr="Калькулятор">
            <a:extLst>
              <a:ext uri="{FF2B5EF4-FFF2-40B4-BE49-F238E27FC236}">
                <a16:creationId xmlns:a16="http://schemas.microsoft.com/office/drawing/2014/main" id="{0E1FDF74-FF29-4B81-BC4C-D8E072EA1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7855" y="2671857"/>
            <a:ext cx="457200" cy="457200"/>
          </a:xfrm>
          <a:prstGeom prst="rect">
            <a:avLst/>
          </a:prstGeom>
        </p:spPr>
      </p:pic>
      <p:pic>
        <p:nvPicPr>
          <p:cNvPr id="8" name="Рисунок 7" descr="Линейка">
            <a:extLst>
              <a:ext uri="{FF2B5EF4-FFF2-40B4-BE49-F238E27FC236}">
                <a16:creationId xmlns:a16="http://schemas.microsoft.com/office/drawing/2014/main" id="{22F82645-CEB8-45B8-B98C-9DD11CF971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2242" y="3887472"/>
            <a:ext cx="442029" cy="442029"/>
          </a:xfrm>
          <a:prstGeom prst="rect">
            <a:avLst/>
          </a:prstGeom>
        </p:spPr>
      </p:pic>
      <p:pic>
        <p:nvPicPr>
          <p:cNvPr id="10" name="Рисунок 9" descr="Диплом">
            <a:extLst>
              <a:ext uri="{FF2B5EF4-FFF2-40B4-BE49-F238E27FC236}">
                <a16:creationId xmlns:a16="http://schemas.microsoft.com/office/drawing/2014/main" id="{0F891BA5-96E5-4F64-B871-1E7531C32D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1721" y="3821104"/>
            <a:ext cx="626641" cy="626641"/>
          </a:xfrm>
          <a:prstGeom prst="rect">
            <a:avLst/>
          </a:prstGeom>
        </p:spPr>
      </p:pic>
      <p:sp>
        <p:nvSpPr>
          <p:cNvPr id="44" name="TextBox 3">
            <a:extLst>
              <a:ext uri="{FF2B5EF4-FFF2-40B4-BE49-F238E27FC236}">
                <a16:creationId xmlns:a16="http://schemas.microsoft.com/office/drawing/2014/main" id="{25959CB4-EA08-4C4F-BEEC-5DEC627A955A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2FA98CC5-E02D-4404-9B5D-475497DDCB2C}"/>
              </a:ext>
            </a:extLst>
          </p:cNvPr>
          <p:cNvSpPr txBox="1"/>
          <p:nvPr/>
        </p:nvSpPr>
        <p:spPr>
          <a:xfrm>
            <a:off x="827584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Центры «Мой бизнес» в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8826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BC78214-E6AD-4D3F-B916-6B406BBF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31" y="1848614"/>
            <a:ext cx="1624625" cy="571687"/>
          </a:xfrm>
          <a:prstGeom prst="rect">
            <a:avLst/>
          </a:prstGeom>
        </p:spPr>
      </p:pic>
      <p:sp>
        <p:nvSpPr>
          <p:cNvPr id="21" name="Пятиугольник 1">
            <a:extLst>
              <a:ext uri="{FF2B5EF4-FFF2-40B4-BE49-F238E27FC236}">
                <a16:creationId xmlns:a16="http://schemas.microsoft.com/office/drawing/2014/main" id="{539F4D4A-A707-4DC0-AF1C-32AFD056AF9D}"/>
              </a:ext>
            </a:extLst>
          </p:cNvPr>
          <p:cNvSpPr/>
          <p:nvPr/>
        </p:nvSpPr>
        <p:spPr>
          <a:xfrm>
            <a:off x="791711" y="842621"/>
            <a:ext cx="2095748" cy="513137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Регистрация ИП/ООО, открытие лицевого счета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77727" y="20335"/>
            <a:ext cx="1927665" cy="766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1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AEE48C-8432-43D9-B47B-76788F2E97AA}"/>
              </a:ext>
            </a:extLst>
          </p:cNvPr>
          <p:cNvSpPr txBox="1"/>
          <p:nvPr/>
        </p:nvSpPr>
        <p:spPr>
          <a:xfrm>
            <a:off x="3086178" y="835765"/>
            <a:ext cx="3949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2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Деловая среда (ПАО «СБЕРБАНК»)</a:t>
            </a:r>
          </a:p>
          <a:p>
            <a:pPr defTabSz="512773">
              <a:defRPr/>
            </a:pPr>
            <a:r>
              <a:rPr lang="ru-RU" sz="12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АО Тинькофф банк, Альфа Банк, ВТБ</a:t>
            </a:r>
            <a:br>
              <a:rPr lang="ru-RU" sz="12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200" dirty="0" err="1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Газпромбакн</a:t>
            </a:r>
            <a:endParaRPr lang="ru-RU" sz="1200" dirty="0">
              <a:solidFill>
                <a:srgbClr val="01226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Пятиугольник 1">
            <a:extLst>
              <a:ext uri="{FF2B5EF4-FFF2-40B4-BE49-F238E27FC236}">
                <a16:creationId xmlns:a16="http://schemas.microsoft.com/office/drawing/2014/main" id="{257885D5-EBD5-4840-8A52-9F660D5B6BB2}"/>
              </a:ext>
            </a:extLst>
          </p:cNvPr>
          <p:cNvSpPr/>
          <p:nvPr/>
        </p:nvSpPr>
        <p:spPr>
          <a:xfrm>
            <a:off x="799070" y="1419622"/>
            <a:ext cx="2110749" cy="719741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Бухгалтерское и юридическое сопровождение деятельности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61F844-FFCB-47B0-90BD-5B76894CD986}"/>
              </a:ext>
            </a:extLst>
          </p:cNvPr>
          <p:cNvSpPr txBox="1"/>
          <p:nvPr/>
        </p:nvSpPr>
        <p:spPr>
          <a:xfrm>
            <a:off x="3116359" y="1522905"/>
            <a:ext cx="37765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АО ПФ «СКБ КОНТУР»</a:t>
            </a:r>
          </a:p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Деловая среда (ПАО «СБЕРБАНК»)</a:t>
            </a:r>
          </a:p>
        </p:txBody>
      </p:sp>
      <p:sp>
        <p:nvSpPr>
          <p:cNvPr id="31" name="Пятиугольник 1">
            <a:extLst>
              <a:ext uri="{FF2B5EF4-FFF2-40B4-BE49-F238E27FC236}">
                <a16:creationId xmlns:a16="http://schemas.microsoft.com/office/drawing/2014/main" id="{25A66C4E-D829-4570-8D55-90E573FB2654}"/>
              </a:ext>
            </a:extLst>
          </p:cNvPr>
          <p:cNvSpPr/>
          <p:nvPr/>
        </p:nvSpPr>
        <p:spPr>
          <a:xfrm>
            <a:off x="791710" y="3608568"/>
            <a:ext cx="2118108" cy="331334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Выдача ЭЦП</a:t>
            </a:r>
          </a:p>
        </p:txBody>
      </p:sp>
      <p:sp>
        <p:nvSpPr>
          <p:cNvPr id="37" name="Пятиугольник 1">
            <a:extLst>
              <a:ext uri="{FF2B5EF4-FFF2-40B4-BE49-F238E27FC236}">
                <a16:creationId xmlns:a16="http://schemas.microsoft.com/office/drawing/2014/main" id="{A63690C5-1BEE-405D-927D-335E4A63C703}"/>
              </a:ext>
            </a:extLst>
          </p:cNvPr>
          <p:cNvSpPr/>
          <p:nvPr/>
        </p:nvSpPr>
        <p:spPr>
          <a:xfrm>
            <a:off x="796898" y="2205515"/>
            <a:ext cx="2112921" cy="726275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Анализ местоположения точек размещения бизнеса, целевой аудитории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9D2C07-4F2A-4350-962E-36DD8C14845B}"/>
              </a:ext>
            </a:extLst>
          </p:cNvPr>
          <p:cNvSpPr txBox="1"/>
          <p:nvPr/>
        </p:nvSpPr>
        <p:spPr>
          <a:xfrm>
            <a:off x="3090994" y="2328367"/>
            <a:ext cx="3319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Геоинформационная система «</a:t>
            </a:r>
            <a:r>
              <a:rPr lang="ru-RU" sz="1500" dirty="0" err="1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Геоинтеллект</a:t>
            </a: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0AEDC2-BCAB-49A1-BC6D-D4A5060ABA60}"/>
              </a:ext>
            </a:extLst>
          </p:cNvPr>
          <p:cNvSpPr txBox="1"/>
          <p:nvPr/>
        </p:nvSpPr>
        <p:spPr>
          <a:xfrm>
            <a:off x="3116358" y="2846858"/>
            <a:ext cx="4127189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512773">
              <a:defRPr/>
            </a:pPr>
            <a:endParaRPr lang="ru-RU" sz="1500" dirty="0">
              <a:solidFill>
                <a:srgbClr val="01226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АО ПФ «СКБ КОНТУР»</a:t>
            </a:r>
          </a:p>
        </p:txBody>
      </p:sp>
      <p:sp>
        <p:nvSpPr>
          <p:cNvPr id="24" name="Пятиугольник 1">
            <a:extLst>
              <a:ext uri="{FF2B5EF4-FFF2-40B4-BE49-F238E27FC236}">
                <a16:creationId xmlns:a16="http://schemas.microsoft.com/office/drawing/2014/main" id="{2C5F3998-BDED-498F-9882-8436E8DCE072}"/>
              </a:ext>
            </a:extLst>
          </p:cNvPr>
          <p:cNvSpPr/>
          <p:nvPr/>
        </p:nvSpPr>
        <p:spPr>
          <a:xfrm>
            <a:off x="796898" y="3052410"/>
            <a:ext cx="2112921" cy="393507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Проверка контрагентов</a:t>
            </a:r>
          </a:p>
        </p:txBody>
      </p:sp>
      <p:sp>
        <p:nvSpPr>
          <p:cNvPr id="32" name="Пятиугольник 1">
            <a:extLst>
              <a:ext uri="{FF2B5EF4-FFF2-40B4-BE49-F238E27FC236}">
                <a16:creationId xmlns:a16="http://schemas.microsoft.com/office/drawing/2014/main" id="{8514BECA-A556-4812-9DB1-D118450E2B01}"/>
              </a:ext>
            </a:extLst>
          </p:cNvPr>
          <p:cNvSpPr/>
          <p:nvPr/>
        </p:nvSpPr>
        <p:spPr>
          <a:xfrm>
            <a:off x="791710" y="4063038"/>
            <a:ext cx="2118108" cy="524936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сведений из правовой системой Гарант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DB58BB-B5C8-47DA-8D6A-F8251879825F}"/>
              </a:ext>
            </a:extLst>
          </p:cNvPr>
          <p:cNvSpPr txBox="1"/>
          <p:nvPr/>
        </p:nvSpPr>
        <p:spPr>
          <a:xfrm>
            <a:off x="3116358" y="3562295"/>
            <a:ext cx="44060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АО ПФ «СКБ КОНТУР»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978B89-E12A-41E5-ABBE-B00F312A5F9A}"/>
              </a:ext>
            </a:extLst>
          </p:cNvPr>
          <p:cNvSpPr txBox="1"/>
          <p:nvPr/>
        </p:nvSpPr>
        <p:spPr>
          <a:xfrm>
            <a:off x="3147569" y="4175503"/>
            <a:ext cx="47554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ООО "НПП "ГАРАНТ-СЕРВИС"</a:t>
            </a:r>
          </a:p>
        </p:txBody>
      </p:sp>
      <p:pic>
        <p:nvPicPr>
          <p:cNvPr id="41" name="Picture 6" descr="Новый логотип сбербанка 2020 на прозрачном фоне (пнг)– Новый логотип  сбербанка 2020 png">
            <a:extLst>
              <a:ext uri="{FF2B5EF4-FFF2-40B4-BE49-F238E27FC236}">
                <a16:creationId xmlns:a16="http://schemas.microsoft.com/office/drawing/2014/main" id="{9645B6C6-4437-44E0-ADF7-E4D22EA0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39" y="938616"/>
            <a:ext cx="1028033" cy="4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69EB835-CB6D-4110-A572-F82A8096A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51" y="2483514"/>
            <a:ext cx="1619578" cy="37374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7FF6682-206B-4EE8-ABFF-B7A8A50E1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26" y="771550"/>
            <a:ext cx="886765" cy="6414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92F67DE-FBF4-41D6-96AE-8DB0A74712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67" y="3050658"/>
            <a:ext cx="1305863" cy="8705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E3983E6-35B9-4297-BA08-ECDB8FCB7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16" y="4090546"/>
            <a:ext cx="1377583" cy="486206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EA65D46E-FFE3-49BF-93C2-CFB56977D65F}"/>
              </a:ext>
            </a:extLst>
          </p:cNvPr>
          <p:cNvSpPr/>
          <p:nvPr/>
        </p:nvSpPr>
        <p:spPr>
          <a:xfrm>
            <a:off x="5662753" y="4217288"/>
            <a:ext cx="1101078" cy="486208"/>
          </a:xfrm>
          <a:prstGeom prst="ellipse">
            <a:avLst/>
          </a:prstGeom>
          <a:solidFill>
            <a:srgbClr val="008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Бесплатно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AE328004-5A57-40E9-9318-B926F3565DF4}"/>
              </a:ext>
            </a:extLst>
          </p:cNvPr>
          <p:cNvSpPr/>
          <p:nvPr/>
        </p:nvSpPr>
        <p:spPr>
          <a:xfrm>
            <a:off x="5641729" y="913858"/>
            <a:ext cx="1165190" cy="514243"/>
          </a:xfrm>
          <a:prstGeom prst="ellipse">
            <a:avLst/>
          </a:prstGeom>
          <a:solidFill>
            <a:srgbClr val="008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Бесплатно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FAB1BAF-3D45-854E-A406-9B3B59CFE910}"/>
              </a:ext>
            </a:extLst>
          </p:cNvPr>
          <p:cNvSpPr/>
          <p:nvPr/>
        </p:nvSpPr>
        <p:spPr>
          <a:xfrm>
            <a:off x="5661368" y="2471032"/>
            <a:ext cx="1099630" cy="486208"/>
          </a:xfrm>
          <a:prstGeom prst="ellipse">
            <a:avLst/>
          </a:prstGeom>
          <a:solidFill>
            <a:srgbClr val="008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Бесплатно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2C01F6-DDC4-CD42-B97A-05C2EF83F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08" y="1521997"/>
            <a:ext cx="1119284" cy="369959"/>
          </a:xfrm>
          <a:prstGeom prst="rect">
            <a:avLst/>
          </a:prstGeom>
        </p:spPr>
      </p:pic>
      <p:sp>
        <p:nvSpPr>
          <p:cNvPr id="36" name="Номер слайда 1">
            <a:extLst>
              <a:ext uri="{FF2B5EF4-FFF2-40B4-BE49-F238E27FC236}">
                <a16:creationId xmlns:a16="http://schemas.microsoft.com/office/drawing/2014/main" id="{87E64DD3-0761-BB49-987C-1FB9CBDE85B9}"/>
              </a:ext>
            </a:extLst>
          </p:cNvPr>
          <p:cNvSpPr txBox="1">
            <a:spLocks/>
          </p:cNvSpPr>
          <p:nvPr/>
        </p:nvSpPr>
        <p:spPr>
          <a:xfrm>
            <a:off x="6772454" y="4825108"/>
            <a:ext cx="2148964" cy="2539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65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049191D-FBB0-0B49-AB99-2E10EA629D3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3" name="Параллелограмм 52">
            <a:extLst>
              <a:ext uri="{FF2B5EF4-FFF2-40B4-BE49-F238E27FC236}">
                <a16:creationId xmlns:a16="http://schemas.microsoft.com/office/drawing/2014/main" id="{44422AED-9B43-7D47-AAAA-D3E1208F45E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4" name="TextBox 1">
            <a:extLst>
              <a:ext uri="{FF2B5EF4-FFF2-40B4-BE49-F238E27FC236}">
                <a16:creationId xmlns:a16="http://schemas.microsoft.com/office/drawing/2014/main" id="{8072F7D1-7126-364E-BA13-6FE3D7C0CA5E}"/>
              </a:ext>
            </a:extLst>
          </p:cNvPr>
          <p:cNvSpPr txBox="1"/>
          <p:nvPr/>
        </p:nvSpPr>
        <p:spPr>
          <a:xfrm>
            <a:off x="827584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Новые сервисы центров «Мой бизнес»</a:t>
            </a:r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id="{8C0CB00A-0E91-084D-93EB-4A6F9CD35D92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0" name="Пятиугольник 1">
            <a:extLst>
              <a:ext uri="{FF2B5EF4-FFF2-40B4-BE49-F238E27FC236}">
                <a16:creationId xmlns:a16="http://schemas.microsoft.com/office/drawing/2014/main" id="{25A66C4E-D829-4570-8D55-90E573FB2654}"/>
              </a:ext>
            </a:extLst>
          </p:cNvPr>
          <p:cNvSpPr/>
          <p:nvPr/>
        </p:nvSpPr>
        <p:spPr>
          <a:xfrm>
            <a:off x="793626" y="4688688"/>
            <a:ext cx="2118108" cy="331334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Размещение вакансий и поиск новых сотрудников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B58BB-B5C8-47DA-8D6A-F8251879825F}"/>
              </a:ext>
            </a:extLst>
          </p:cNvPr>
          <p:cNvSpPr txBox="1"/>
          <p:nvPr/>
        </p:nvSpPr>
        <p:spPr>
          <a:xfrm>
            <a:off x="3118274" y="4679203"/>
            <a:ext cx="44060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Сервис </a:t>
            </a:r>
            <a:r>
              <a:rPr lang="ru-RU" sz="1500" dirty="0" err="1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Работа.ру</a:t>
            </a: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1026" name="Picture 2" descr="https://cdn4.zp.ru/job/attaches/2020/06/26/07/2607d378ede689cbd1f53ab00f983c9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97" y="4767553"/>
            <a:ext cx="1299295" cy="2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9E20209-F109-4CDF-BCE2-D3B718F564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8997" y="1521831"/>
            <a:ext cx="1399600" cy="48193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4D84B15-E5A8-47EB-BB96-6909F0EF57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4930" y="1967636"/>
            <a:ext cx="731717" cy="3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037" y="4343263"/>
              <a:ext cx="2022236" cy="1845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095" y="4098035"/>
              <a:ext cx="2225040" cy="20193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76309" y="1905477"/>
            <a:ext cx="3709988" cy="3847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38" b="0" spc="120" dirty="0">
                <a:solidFill>
                  <a:srgbClr val="FFFFFF"/>
                </a:solidFill>
                <a:latin typeface="Calibri Light"/>
                <a:cs typeface="Calibri Light"/>
              </a:rPr>
              <a:t>ПРЕДПРИНИМАТЕЛЬСТВО</a:t>
            </a:r>
            <a:endParaRPr sz="2438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1198" y="2374297"/>
            <a:ext cx="3198971" cy="3847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438" kern="1200" spc="120" dirty="0">
                <a:solidFill>
                  <a:srgbClr val="FFFFFF"/>
                </a:solidFill>
                <a:latin typeface="Calibri Light"/>
                <a:ea typeface="+mn-ea"/>
                <a:cs typeface="Calibri Light"/>
              </a:rPr>
              <a:t>Антикризисные</a:t>
            </a:r>
            <a:r>
              <a:rPr sz="2438" kern="1200" spc="188" dirty="0">
                <a:solidFill>
                  <a:srgbClr val="FFFFFF"/>
                </a:solidFill>
                <a:latin typeface="Calibri Light"/>
                <a:ea typeface="+mn-ea"/>
                <a:cs typeface="Calibri Light"/>
              </a:rPr>
              <a:t> </a:t>
            </a:r>
            <a:r>
              <a:rPr sz="2438" kern="1200" spc="98" dirty="0">
                <a:solidFill>
                  <a:srgbClr val="FFFFFF"/>
                </a:solidFill>
                <a:latin typeface="Calibri Light"/>
                <a:ea typeface="+mn-ea"/>
                <a:cs typeface="Calibri Light"/>
              </a:rPr>
              <a:t>МЕРЫ</a:t>
            </a:r>
            <a:endParaRPr sz="2438" kern="1200">
              <a:solidFill>
                <a:prstClr val="black"/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8381" y="4448175"/>
            <a:ext cx="668179" cy="1770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088" kern="1200" dirty="0">
                <a:solidFill>
                  <a:srgbClr val="FFFFFF"/>
                </a:solidFill>
                <a:latin typeface="Calibri Light"/>
                <a:ea typeface="+mn-ea"/>
                <a:cs typeface="Calibri Light"/>
              </a:rPr>
              <a:t>Март</a:t>
            </a:r>
            <a:r>
              <a:rPr sz="1088" kern="1200" spc="184" dirty="0">
                <a:solidFill>
                  <a:srgbClr val="FFFFFF"/>
                </a:solidFill>
                <a:latin typeface="Calibri Light"/>
                <a:ea typeface="+mn-ea"/>
                <a:cs typeface="Calibri Light"/>
              </a:rPr>
              <a:t> </a:t>
            </a:r>
            <a:r>
              <a:rPr sz="1088" kern="1200" spc="-4" dirty="0">
                <a:solidFill>
                  <a:srgbClr val="FFFFFF"/>
                </a:solidFill>
                <a:latin typeface="Calibri Light"/>
                <a:ea typeface="+mn-ea"/>
                <a:cs typeface="Calibri Light"/>
              </a:rPr>
              <a:t>2022</a:t>
            </a:r>
            <a:endParaRPr sz="1088" kern="1200">
              <a:solidFill>
                <a:prstClr val="black"/>
              </a:solidFill>
              <a:latin typeface="Calibri Light"/>
              <a:ea typeface="+mn-ea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003" y="145256"/>
            <a:ext cx="450580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ПЕРВЫЙ</a:t>
            </a:r>
            <a:r>
              <a:rPr spc="-11" dirty="0"/>
              <a:t> </a:t>
            </a:r>
            <a:r>
              <a:rPr spc="-4" dirty="0"/>
              <a:t>ПАКЕТ</a:t>
            </a:r>
            <a:r>
              <a:rPr spc="-15" dirty="0"/>
              <a:t> </a:t>
            </a:r>
            <a:r>
              <a:rPr spc="-4" dirty="0"/>
              <a:t>МЕР</a:t>
            </a:r>
            <a:r>
              <a:rPr spc="-11" dirty="0"/>
              <a:t> </a:t>
            </a:r>
            <a:r>
              <a:rPr spc="-8" dirty="0"/>
              <a:t>ПОДДЕРЖКИ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09898"/>
              </p:ext>
            </p:extLst>
          </p:nvPr>
        </p:nvGraphicFramePr>
        <p:xfrm>
          <a:off x="107504" y="483020"/>
          <a:ext cx="8928992" cy="4599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824131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9211678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51352117"/>
                    </a:ext>
                  </a:extLst>
                </a:gridCol>
              </a:tblGrid>
              <a:tr h="475461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Мера</a:t>
                      </a:r>
                      <a:r>
                        <a:rPr lang="ru-RU" sz="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поддержки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Принято/Одобрено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76200" indent="16510">
                        <a:lnSpc>
                          <a:spcPct val="100000"/>
                        </a:lnSpc>
                      </a:pPr>
                      <a:r>
                        <a:rPr lang="ru-RU" sz="800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Прогнозно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количество </a:t>
                      </a:r>
                      <a:r>
                        <a:rPr lang="ru-RU" sz="800" spc="-2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мп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аний по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уча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й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65">
                <a:tc gridSpan="4">
                  <a:txBody>
                    <a:bodyPr/>
                    <a:lstStyle/>
                    <a:p>
                      <a:pPr marL="7620">
                        <a:lnSpc>
                          <a:spcPts val="211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МСП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7620">
                        <a:lnSpc>
                          <a:spcPts val="2115"/>
                        </a:lnSpc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8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Мораторий</a:t>
                      </a:r>
                      <a:r>
                        <a:rPr lang="ru-RU"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lang="ru-RU"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плановые</a:t>
                      </a:r>
                      <a:r>
                        <a:rPr lang="ru-RU"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проверки</a:t>
                      </a:r>
                      <a:r>
                        <a:rPr lang="ru-RU"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10" dirty="0">
                          <a:latin typeface="Calibri"/>
                          <a:cs typeface="Calibri"/>
                        </a:rPr>
                        <a:t>малого</a:t>
                      </a:r>
                      <a:r>
                        <a:rPr lang="ru-RU" sz="11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lang="ru-RU"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10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lang="ru-RU"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бизнеса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lang="ru-RU"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lang="ru-RU"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год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178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100">
                          <a:latin typeface="Calibri"/>
                          <a:cs typeface="Calibri"/>
                        </a:rPr>
                        <a:t>принят</a:t>
                      </a:r>
                      <a:r>
                        <a:rPr lang="ru-RU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3-м чтении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lang="ru-RU" sz="1100" spc="-5">
                          <a:latin typeface="Calibri"/>
                          <a:cs typeface="Calibri"/>
                        </a:rPr>
                        <a:t>380</a:t>
                      </a:r>
                      <a:r>
                        <a:rPr lang="ru-RU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тысяч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760"/>
                        </a:lnSpc>
                      </a:pP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Кредитные</a:t>
                      </a:r>
                      <a:r>
                        <a:rPr lang="ru-RU"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10" dirty="0">
                          <a:latin typeface="Calibri"/>
                          <a:cs typeface="Calibri"/>
                        </a:rPr>
                        <a:t>каникулы</a:t>
                      </a:r>
                      <a:r>
                        <a:rPr lang="ru-RU"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lang="ru-RU"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lang="ru-RU"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lang="ru-RU" sz="1100" dirty="0">
                        <a:latin typeface="Calibri"/>
                        <a:cs typeface="Calibri"/>
                      </a:endParaRPr>
                    </a:p>
                    <a:p>
                      <a:pPr marL="7620" marR="288290">
                        <a:lnSpc>
                          <a:spcPct val="100000"/>
                        </a:lnSpc>
                      </a:pPr>
                      <a:r>
                        <a:rPr lang="ru-RU" sz="1100" spc="-10" dirty="0">
                          <a:latin typeface="Calibri"/>
                          <a:cs typeface="Calibri"/>
                        </a:rPr>
                        <a:t>(кредит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оформлен</a:t>
                      </a:r>
                      <a:r>
                        <a:rPr lang="ru-RU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01</a:t>
                      </a:r>
                      <a:r>
                        <a:rPr lang="ru-RU"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марта</a:t>
                      </a:r>
                      <a:r>
                        <a:rPr lang="ru-RU"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lang="ru-RU" sz="11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25" dirty="0">
                          <a:latin typeface="Calibri"/>
                          <a:cs typeface="Calibri"/>
                        </a:rPr>
                        <a:t>г.;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падение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доходов</a:t>
                      </a:r>
                      <a:r>
                        <a:rPr lang="ru-RU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lang="ru-RU"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30%;</a:t>
                      </a:r>
                      <a:r>
                        <a:rPr lang="ru-RU"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отсутствие </a:t>
                      </a:r>
                      <a:r>
                        <a:rPr lang="ru-RU" sz="1100" spc="-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аналогичного</a:t>
                      </a:r>
                      <a:r>
                        <a:rPr lang="ru-RU"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льготного</a:t>
                      </a:r>
                      <a:r>
                        <a:rPr lang="ru-RU"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периода)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1780" indent="0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100">
                          <a:latin typeface="Calibri"/>
                          <a:cs typeface="Calibri"/>
                        </a:rPr>
                        <a:t>принят</a:t>
                      </a:r>
                      <a:r>
                        <a:rPr lang="ru-RU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3-м </a:t>
                      </a:r>
                      <a:r>
                        <a:rPr lang="ru-RU" sz="11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чтении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28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ru-RU"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655"/>
                        </a:lnSpc>
                      </a:pPr>
                      <a:r>
                        <a:rPr lang="ru-RU" sz="1100">
                          <a:latin typeface="Calibri"/>
                          <a:cs typeface="Calibri"/>
                        </a:rPr>
                        <a:t>5</a:t>
                      </a:r>
                      <a:r>
                        <a:rPr lang="ru-RU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тысяч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125730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Право 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АО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снижать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2022 </a:t>
                      </a:r>
                      <a:r>
                        <a:rPr lang="ru-RU" sz="1100" spc="-40" dirty="0">
                          <a:latin typeface="Calibri"/>
                          <a:cs typeface="Calibri"/>
                        </a:rPr>
                        <a:t>г.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уставный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капитал 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АО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(не ликвидироваться)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снижении </a:t>
                      </a:r>
                      <a:r>
                        <a:rPr lang="ru-RU" sz="1100" spc="-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чистых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активов.</a:t>
                      </a:r>
                      <a:endParaRPr lang="ru-RU" sz="1100" dirty="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ts val="1739"/>
                        </a:lnSpc>
                      </a:pPr>
                      <a:r>
                        <a:rPr lang="ru-RU" sz="1100" spc="-5" dirty="0">
                          <a:latin typeface="Calibri"/>
                          <a:cs typeface="Calibri"/>
                        </a:rPr>
                        <a:t>Продлевается</a:t>
                      </a:r>
                      <a:r>
                        <a:rPr lang="ru-RU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подачи</a:t>
                      </a:r>
                      <a:r>
                        <a:rPr lang="ru-RU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предложений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кандидатурам</a:t>
                      </a:r>
                      <a:r>
                        <a:rPr lang="ru-RU"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в совет</a:t>
                      </a:r>
                      <a:r>
                        <a:rPr lang="ru-RU"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директоров</a:t>
                      </a:r>
                      <a:r>
                        <a:rPr lang="ru-RU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25" dirty="0">
                          <a:latin typeface="Calibri"/>
                          <a:cs typeface="Calibri"/>
                        </a:rPr>
                        <a:t>АО.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1780" indent="0" algn="l">
                        <a:lnSpc>
                          <a:spcPct val="100000"/>
                        </a:lnSpc>
                      </a:pPr>
                      <a:r>
                        <a:rPr lang="ru-RU" sz="1100">
                          <a:latin typeface="Calibri"/>
                          <a:cs typeface="Calibri"/>
                        </a:rPr>
                        <a:t>принят</a:t>
                      </a:r>
                      <a:r>
                        <a:rPr lang="ru-RU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3-м </a:t>
                      </a:r>
                      <a:r>
                        <a:rPr lang="ru-RU" sz="11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чтении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76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Внесение</a:t>
                      </a:r>
                      <a:r>
                        <a:rPr lang="ru-RU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изменений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КОАП.</a:t>
                      </a:r>
                      <a:endParaRPr lang="ru-RU" sz="1100" dirty="0">
                        <a:latin typeface="Calibri"/>
                        <a:cs typeface="Calibri"/>
                      </a:endParaRPr>
                    </a:p>
                    <a:p>
                      <a:pPr marL="7620" marR="56578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Calibri"/>
                          <a:cs typeface="Calibri"/>
                        </a:rPr>
                        <a:t>Вынесение</a:t>
                      </a:r>
                      <a:r>
                        <a:rPr lang="ru-RU"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10" dirty="0">
                          <a:latin typeface="Calibri"/>
                          <a:cs typeface="Calibri"/>
                        </a:rPr>
                        <a:t>предупреждения</a:t>
                      </a:r>
                      <a:r>
                        <a:rPr lang="ru-RU"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вместо</a:t>
                      </a:r>
                      <a:r>
                        <a:rPr lang="ru-RU"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штрафа</a:t>
                      </a:r>
                      <a:r>
                        <a:rPr lang="ru-RU" sz="11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 первое</a:t>
                      </a:r>
                      <a:r>
                        <a:rPr lang="ru-RU"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нарушение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без</a:t>
                      </a:r>
                      <a:r>
                        <a:rPr lang="ru-RU"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угрозы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lang="ru-RU" sz="1100" spc="-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причинения</a:t>
                      </a:r>
                      <a:r>
                        <a:rPr lang="ru-RU"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вреда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4790" indent="0" algn="l">
                        <a:lnSpc>
                          <a:spcPct val="100000"/>
                        </a:lnSpc>
                      </a:pPr>
                      <a:r>
                        <a:rPr lang="ru-RU" sz="1100">
                          <a:latin typeface="Calibri"/>
                          <a:cs typeface="Calibri"/>
                        </a:rPr>
                        <a:t>принят</a:t>
                      </a:r>
                      <a:r>
                        <a:rPr lang="ru-RU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1-ом </a:t>
                      </a:r>
                      <a:r>
                        <a:rPr lang="ru-RU" sz="11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чтении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ts val="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760"/>
                        </a:lnSpc>
                      </a:pPr>
                      <a:r>
                        <a:rPr lang="ru-RU" sz="1100" b="1" spc="-15">
                          <a:latin typeface="Calibri"/>
                          <a:cs typeface="Calibri"/>
                        </a:rPr>
                        <a:t>Уменьшение</a:t>
                      </a:r>
                      <a:r>
                        <a:rPr lang="ru-RU" sz="1100" b="1" spc="-5">
                          <a:latin typeface="Calibri"/>
                          <a:cs typeface="Calibri"/>
                        </a:rPr>
                        <a:t> штрафа</a:t>
                      </a:r>
                      <a:r>
                        <a:rPr lang="ru-RU" sz="1100" b="1" spc="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>
                          <a:latin typeface="Calibri"/>
                          <a:cs typeface="Calibri"/>
                        </a:rPr>
                        <a:t>для малых</a:t>
                      </a:r>
                      <a:r>
                        <a:rPr lang="ru-RU" sz="1100" b="1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>
                          <a:latin typeface="Calibri"/>
                          <a:cs typeface="Calibri"/>
                        </a:rPr>
                        <a:t>предприятий.</a:t>
                      </a:r>
                      <a:endParaRPr lang="ru-RU" sz="1100">
                        <a:latin typeface="Calibri"/>
                        <a:cs typeface="Calibri"/>
                      </a:endParaRPr>
                    </a:p>
                    <a:p>
                      <a:pPr marL="7620" marR="693420">
                        <a:lnSpc>
                          <a:spcPct val="100000"/>
                        </a:lnSpc>
                      </a:pPr>
                      <a:r>
                        <a:rPr lang="ru-RU" sz="1100" spc="-20">
                          <a:latin typeface="Calibri"/>
                          <a:cs typeface="Calibri"/>
                        </a:rPr>
                        <a:t>Будет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равен размеру штрафа, применяемого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к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ИП,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или </a:t>
                      </a:r>
                      <a:r>
                        <a:rPr lang="ru-RU" sz="1100" spc="-15">
                          <a:latin typeface="Calibri"/>
                          <a:cs typeface="Calibri"/>
                        </a:rPr>
                        <a:t>будет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составлять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не </a:t>
                      </a:r>
                      <a:r>
                        <a:rPr lang="ru-RU" sz="1100" spc="-10">
                          <a:latin typeface="Calibri"/>
                          <a:cs typeface="Calibri"/>
                        </a:rPr>
                        <a:t>более </a:t>
                      </a:r>
                      <a:r>
                        <a:rPr lang="ru-RU" sz="1100" spc="-32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половины</a:t>
                      </a:r>
                      <a:r>
                        <a:rPr lang="ru-RU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штрафа</a:t>
                      </a:r>
                      <a:r>
                        <a:rPr lang="ru-RU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для</a:t>
                      </a:r>
                      <a:r>
                        <a:rPr lang="ru-RU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юр.</a:t>
                      </a:r>
                      <a:r>
                        <a:rPr lang="ru-RU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лица.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4790" indent="0" algn="l">
                        <a:lnSpc>
                          <a:spcPct val="100000"/>
                        </a:lnSpc>
                      </a:pPr>
                      <a:r>
                        <a:rPr lang="ru-RU" sz="1100">
                          <a:latin typeface="Calibri"/>
                          <a:cs typeface="Calibri"/>
                        </a:rPr>
                        <a:t>принят</a:t>
                      </a:r>
                      <a:r>
                        <a:rPr lang="ru-RU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1-ом </a:t>
                      </a:r>
                      <a:r>
                        <a:rPr lang="ru-RU" sz="11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чтении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lang="ru-RU" sz="1100" spc="-5">
                          <a:latin typeface="Calibri"/>
                          <a:cs typeface="Calibri"/>
                        </a:rPr>
                        <a:t>10,7</a:t>
                      </a:r>
                      <a:r>
                        <a:rPr lang="ru-RU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тысяч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marL="244475">
                        <a:lnSpc>
                          <a:spcPts val="17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389890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Исключение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двойная</a:t>
                      </a:r>
                      <a:r>
                        <a:rPr lang="ru-RU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ответственность</a:t>
                      </a:r>
                      <a:r>
                        <a:rPr lang="ru-RU"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5" dirty="0">
                          <a:latin typeface="Calibri"/>
                          <a:cs typeface="Calibri"/>
                        </a:rPr>
                        <a:t>одно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то</a:t>
                      </a:r>
                      <a:r>
                        <a:rPr lang="ru-RU"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же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нарушение</a:t>
                      </a:r>
                      <a:r>
                        <a:rPr lang="ru-RU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юридическому,</a:t>
                      </a:r>
                      <a:r>
                        <a:rPr lang="ru-RU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lang="ru-RU" sz="1100" spc="-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должностному</a:t>
                      </a:r>
                      <a:r>
                        <a:rPr lang="ru-RU"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лицу.</a:t>
                      </a:r>
                      <a:endParaRPr lang="ru-RU" sz="1100" b="0" spc="0" dirty="0">
                        <a:latin typeface="Calibri"/>
                        <a:cs typeface="Calibri"/>
                      </a:endParaRPr>
                    </a:p>
                    <a:p>
                      <a:pPr marL="7620" marR="389890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ru-RU" sz="1100" b="1" spc="-10" dirty="0">
                          <a:latin typeface="Calibri"/>
                          <a:cs typeface="Calibri"/>
                        </a:rPr>
                        <a:t>«Одна</a:t>
                      </a:r>
                      <a:r>
                        <a:rPr lang="ru-RU"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10" dirty="0">
                          <a:latin typeface="Calibri"/>
                          <a:cs typeface="Calibri"/>
                        </a:rPr>
                        <a:t>проверка </a:t>
                      </a:r>
                      <a:r>
                        <a:rPr lang="ru-RU" sz="11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10" dirty="0">
                          <a:latin typeface="Calibri"/>
                          <a:cs typeface="Calibri"/>
                        </a:rPr>
                        <a:t>один</a:t>
                      </a:r>
                      <a:r>
                        <a:rPr lang="ru-RU"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штраф».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4790" indent="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>
                          <a:latin typeface="Calibri"/>
                          <a:cs typeface="Calibri"/>
                        </a:rPr>
                        <a:t>принят</a:t>
                      </a:r>
                      <a:r>
                        <a:rPr lang="ru-RU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1-ом </a:t>
                      </a:r>
                      <a:r>
                        <a:rPr lang="ru-RU" sz="11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чтении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0"/>
                        </a:lnSpc>
                      </a:pPr>
                      <a:r>
                        <a:rPr lang="ru-RU" sz="1100" spc="-5">
                          <a:latin typeface="Calibri"/>
                          <a:cs typeface="Calibri"/>
                        </a:rPr>
                        <a:t>131,5</a:t>
                      </a:r>
                      <a:r>
                        <a:rPr lang="ru-RU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Calibri"/>
                        </a:rPr>
                        <a:t>тысяч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0345">
                        <a:lnSpc>
                          <a:spcPts val="179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75"/>
                        </a:lnSpc>
                      </a:pPr>
                      <a:r>
                        <a:rPr lang="ru-RU" sz="1100" spc="-5" dirty="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lang="ru-RU"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государственной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власти субъектов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lang="ru-RU"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Федерации</a:t>
                      </a:r>
                      <a:r>
                        <a:rPr lang="ru-RU"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наделяются</a:t>
                      </a:r>
                      <a:r>
                        <a:rPr lang="ru-RU"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lang="ru-RU"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году</a:t>
                      </a:r>
                      <a:endParaRPr lang="ru-RU" sz="1100" dirty="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Calibri"/>
                          <a:cs typeface="Calibri"/>
                        </a:rPr>
                        <a:t>полномочиями</a:t>
                      </a:r>
                      <a:r>
                        <a:rPr lang="ru-RU"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издавать</a:t>
                      </a:r>
                      <a:r>
                        <a:rPr lang="ru-RU"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нормативные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правовые</a:t>
                      </a:r>
                      <a:r>
                        <a:rPr lang="ru-RU"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акты</a:t>
                      </a:r>
                      <a:r>
                        <a:rPr lang="ru-RU"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сфере</a:t>
                      </a:r>
                      <a:r>
                        <a:rPr lang="ru-RU"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-5" dirty="0">
                          <a:latin typeface="Calibri"/>
                          <a:cs typeface="Calibri"/>
                        </a:rPr>
                        <a:t>налогов</a:t>
                      </a:r>
                      <a:r>
                        <a:rPr lang="ru-RU"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Calibri"/>
                        </a:rPr>
                        <a:t>и сборов,</a:t>
                      </a:r>
                      <a:endParaRPr lang="ru-RU" sz="1100" dirty="0">
                        <a:latin typeface="Calibri"/>
                        <a:cs typeface="Calibri"/>
                      </a:endParaRPr>
                    </a:p>
                    <a:p>
                      <a:pPr marL="7620" marR="17208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Calibri"/>
                          <a:cs typeface="Calibri"/>
                        </a:rPr>
                        <a:t>предусматривающие</a:t>
                      </a:r>
                      <a:r>
                        <a:rPr lang="ru-RU"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lang="ru-RU"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с 1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 января</a:t>
                      </a:r>
                      <a:r>
                        <a:rPr lang="ru-RU"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lang="ru-RU"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декабря</a:t>
                      </a:r>
                      <a:r>
                        <a:rPr lang="ru-RU"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35" dirty="0">
                          <a:latin typeface="Calibri"/>
                          <a:cs typeface="Calibri"/>
                        </a:rPr>
                        <a:t>г.</a:t>
                      </a:r>
                      <a:r>
                        <a:rPr lang="ru-RU"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полномочиями</a:t>
                      </a:r>
                      <a:r>
                        <a:rPr lang="ru-RU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 продлению </a:t>
                      </a:r>
                      <a:r>
                        <a:rPr lang="ru-RU" sz="11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срок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уплаты</a:t>
                      </a:r>
                      <a:r>
                        <a:rPr lang="ru-RU"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налогов</a:t>
                      </a:r>
                      <a:r>
                        <a:rPr lang="ru-RU"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lang="ru-RU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региональным</a:t>
                      </a:r>
                      <a:r>
                        <a:rPr lang="ru-RU"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местным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налогам.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24790" indent="0" algn="l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принят</a:t>
                      </a:r>
                      <a:r>
                        <a:rPr lang="ru-RU"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1-ом </a:t>
                      </a:r>
                      <a:r>
                        <a:rPr lang="ru-RU" sz="11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чтении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Calibri"/>
                          <a:cs typeface="Calibri"/>
                        </a:rPr>
                        <a:t>380</a:t>
                      </a:r>
                      <a:r>
                        <a:rPr lang="ru-RU"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cs typeface="Calibri"/>
                        </a:rPr>
                        <a:t>тыс</a:t>
                      </a:r>
                      <a:r>
                        <a:rPr lang="ru-RU"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МСП</a:t>
                      </a:r>
                    </a:p>
                    <a:p>
                      <a:pPr marL="221615" marR="210820" indent="-254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Calibri"/>
                          <a:cs typeface="Calibri"/>
                        </a:rPr>
                        <a:t>311 тыс. 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1100" dirty="0">
                          <a:latin typeface="Calibri"/>
                          <a:cs typeface="Calibri"/>
                        </a:rPr>
                        <a:t>амозан</a:t>
                      </a:r>
                      <a:r>
                        <a:rPr lang="ru-RU" sz="1100" spc="-5" dirty="0">
                          <a:latin typeface="Calibri"/>
                          <a:cs typeface="Calibri"/>
                        </a:rPr>
                        <a:t>ятых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48000" y="650553"/>
            <a:ext cx="7312431" cy="718306"/>
          </a:xfrm>
          <a:prstGeom prst="rect">
            <a:avLst/>
          </a:prstGeom>
        </p:spPr>
        <p:txBody>
          <a:bodyPr vert="horz" wrap="square" lIns="0" tIns="50959" rIns="0" bIns="0" rtlCol="0">
            <a:spAutoFit/>
          </a:bodyPr>
          <a:lstStyle/>
          <a:p>
            <a:pPr marL="3864769" marR="3810">
              <a:lnSpc>
                <a:spcPts val="2595"/>
              </a:lnSpc>
              <a:spcBef>
                <a:spcPts val="401"/>
              </a:spcBef>
              <a:tabLst>
                <a:tab pos="5000149" algn="l"/>
              </a:tabLst>
            </a:pPr>
            <a:r>
              <a:rPr spc="-8" dirty="0"/>
              <a:t>Телефон</a:t>
            </a:r>
            <a:r>
              <a:rPr spc="-79" dirty="0"/>
              <a:t> </a:t>
            </a:r>
            <a:r>
              <a:rPr spc="-8" dirty="0"/>
              <a:t>горячей </a:t>
            </a:r>
            <a:r>
              <a:rPr spc="-589" dirty="0"/>
              <a:t> </a:t>
            </a:r>
            <a:r>
              <a:rPr spc="-4" dirty="0"/>
              <a:t>линии</a:t>
            </a:r>
            <a:r>
              <a:rPr dirty="0"/>
              <a:t> -	</a:t>
            </a:r>
            <a:r>
              <a:rPr spc="4" dirty="0"/>
              <a:t>0150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387" y="2184844"/>
            <a:ext cx="2986088" cy="718306"/>
          </a:xfrm>
          <a:prstGeom prst="rect">
            <a:avLst/>
          </a:prstGeom>
        </p:spPr>
        <p:txBody>
          <a:bodyPr vert="horz" wrap="square" lIns="0" tIns="50959" rIns="0" bIns="0" rtlCol="0">
            <a:spAutoFit/>
          </a:bodyPr>
          <a:lstStyle/>
          <a:p>
            <a:pPr marL="9525" marR="3810" defTabSz="685800">
              <a:lnSpc>
                <a:spcPts val="2595"/>
              </a:lnSpc>
              <a:spcBef>
                <a:spcPts val="401"/>
              </a:spcBef>
            </a:pPr>
            <a:r>
              <a:rPr sz="2400" u="heavy" kern="1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+mn-ea"/>
                <a:cs typeface="Times New Roman"/>
                <a:hlinkClick r:id="rId2"/>
              </a:rPr>
              <a:t>https://inv</a:t>
            </a:r>
            <a:r>
              <a:rPr sz="2400" u="heavy" kern="1200" spc="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+mn-ea"/>
                <a:cs typeface="Times New Roman"/>
                <a:hlinkClick r:id="rId2"/>
              </a:rPr>
              <a:t>e</a:t>
            </a:r>
            <a:r>
              <a:rPr sz="2400" u="heavy" kern="1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+mn-ea"/>
                <a:cs typeface="Times New Roman"/>
                <a:hlinkClick r:id="rId2"/>
              </a:rPr>
              <a:t>st.m</a:t>
            </a:r>
            <a:r>
              <a:rPr sz="2400" u="heavy" kern="1200" spc="-11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+mn-ea"/>
                <a:cs typeface="Times New Roman"/>
                <a:hlinkClick r:id="rId2"/>
              </a:rPr>
              <a:t>o</a:t>
            </a:r>
            <a:r>
              <a:rPr sz="2400" u="heavy" kern="1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+mn-ea"/>
                <a:cs typeface="Times New Roman"/>
                <a:hlinkClick r:id="rId2"/>
              </a:rPr>
              <a:t>sreg.ru/ </a:t>
            </a:r>
            <a:r>
              <a:rPr sz="2400" kern="1200" dirty="0">
                <a:solidFill>
                  <a:srgbClr val="0462C1"/>
                </a:solidFill>
                <a:latin typeface="Times New Roman"/>
                <a:ea typeface="+mn-ea"/>
                <a:cs typeface="Times New Roman"/>
                <a:hlinkClick r:id="rId2"/>
              </a:rPr>
              <a:t> </a:t>
            </a:r>
            <a:r>
              <a:rPr sz="2400" u="heavy" kern="1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+mn-ea"/>
                <a:cs typeface="Times New Roman"/>
                <a:hlinkClick r:id="rId2"/>
              </a:rPr>
              <a:t>business-support</a:t>
            </a:r>
            <a:endParaRPr sz="2400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332" y="566816"/>
            <a:ext cx="4598288" cy="40874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4E624D-E124-49F5-A60F-1CBBC0F6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37" y="2759653"/>
            <a:ext cx="1424180" cy="8955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5631D95-3D05-482F-99D7-C3644BDB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028" y="3765584"/>
            <a:ext cx="956510" cy="9565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D860EA2-5657-488A-8200-853A62AE3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36" y="3718386"/>
            <a:ext cx="1956011" cy="1301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B371FE-27AA-44FD-8C57-41530848D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046" y="1328005"/>
            <a:ext cx="825512" cy="825512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" y="1114135"/>
            <a:ext cx="1248425" cy="11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96" y="2495545"/>
            <a:ext cx="1682777" cy="10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4498" r="10119" b="6263"/>
          <a:stretch/>
        </p:blipFill>
        <p:spPr bwMode="auto">
          <a:xfrm>
            <a:off x="2827352" y="2599501"/>
            <a:ext cx="1228741" cy="56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958" y="902416"/>
            <a:ext cx="424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0" algn="just" defTabSz="308062">
              <a:spcBef>
                <a:spcPts val="46"/>
              </a:spcBef>
            </a:pPr>
            <a:r>
              <a:rPr lang="ru-RU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1.  Упрощение процедур/сокращение документов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011" y="2206369"/>
            <a:ext cx="391226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">
              <a:spcBef>
                <a:spcPts val="1063"/>
              </a:spcBef>
            </a:pPr>
            <a:r>
              <a:rPr lang="ru-RU" b="1" spc="1" dirty="0">
                <a:solidFill>
                  <a:srgbClr val="012262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2.  Цифровизация 100% </a:t>
            </a:r>
            <a:r>
              <a:rPr lang="ru-RU" b="1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 заявки до получения</a:t>
            </a:r>
            <a:r>
              <a:rPr lang="ru-RU" sz="2099" spc="1" dirty="0">
                <a:solidFill>
                  <a:srgbClr val="00863D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6539" y="3350363"/>
            <a:ext cx="2732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">
              <a:spcBef>
                <a:spcPts val="1063"/>
              </a:spcBef>
            </a:pPr>
            <a:r>
              <a:rPr lang="ru-RU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6.  Установлен максимальный общий размер субсидии по мероприятиям «Модернизация» и «Лизинг» – 10 млн. рублей</a:t>
            </a:r>
          </a:p>
        </p:txBody>
      </p:sp>
      <p:pic>
        <p:nvPicPr>
          <p:cNvPr id="21" name="Picture 12" descr="C:\Users\LisyatnikovaLL\Pictures\photo_2021-07-22_18-29-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47" y="1151452"/>
            <a:ext cx="916733" cy="10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47582" y="1159368"/>
            <a:ext cx="612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1" algn="just" defTabSz="308062">
              <a:spcBef>
                <a:spcPts val="46"/>
              </a:spcBef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</a:rPr>
              <a:t>Было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56794" y="1125404"/>
            <a:ext cx="701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1" algn="just" defTabSz="308062">
              <a:spcBef>
                <a:spcPts val="46"/>
              </a:spcBef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</a:rPr>
              <a:t>Стало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3363" y="1564040"/>
            <a:ext cx="61263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1" algn="ctr" defTabSz="308062">
              <a:spcBef>
                <a:spcPts val="46"/>
              </a:spcBef>
            </a:pPr>
            <a:r>
              <a:rPr lang="ru-RU" sz="1875" b="1" dirty="0">
                <a:solidFill>
                  <a:srgbClr val="00863D"/>
                </a:solidFill>
              </a:rPr>
              <a:t>17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142633" y="1698401"/>
            <a:ext cx="762653" cy="0"/>
          </a:xfrm>
          <a:prstGeom prst="straightConnector1">
            <a:avLst/>
          </a:prstGeom>
          <a:ln w="127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80112" y="2090349"/>
            <a:ext cx="2669679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75" dirty="0">
              <a:solidFill>
                <a:srgbClr val="0086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875" dirty="0">
              <a:solidFill>
                <a:srgbClr val="0086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875" dirty="0">
              <a:solidFill>
                <a:srgbClr val="0086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EA7A83-F204-7B46-874E-5381B097631D}"/>
              </a:ext>
            </a:extLst>
          </p:cNvPr>
          <p:cNvSpPr txBox="1"/>
          <p:nvPr/>
        </p:nvSpPr>
        <p:spPr>
          <a:xfrm>
            <a:off x="2851198" y="1363694"/>
            <a:ext cx="70134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1" algn="ctr" defTabSz="308062">
              <a:spcBef>
                <a:spcPts val="46"/>
              </a:spcBef>
            </a:pPr>
            <a:r>
              <a:rPr lang="ru-RU" sz="1875" b="1" dirty="0">
                <a:solidFill>
                  <a:srgbClr val="00863D"/>
                </a:solidFill>
              </a:rPr>
              <a:t>4</a:t>
            </a:r>
            <a:r>
              <a:rPr lang="en-US" sz="1875" b="1" dirty="0">
                <a:solidFill>
                  <a:srgbClr val="00863D"/>
                </a:solidFill>
              </a:rPr>
              <a:t> </a:t>
            </a:r>
            <a:r>
              <a:rPr lang="ru-RU" sz="1125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125" b="1" dirty="0" err="1">
                <a:solidFill>
                  <a:schemeClr val="bg1">
                    <a:lumMod val="50000"/>
                  </a:schemeClr>
                </a:solidFill>
              </a:rPr>
              <a:t>юл</a:t>
            </a:r>
            <a:r>
              <a:rPr lang="ru-RU" sz="1125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4281" algn="ctr" defTabSz="308062">
              <a:spcBef>
                <a:spcPts val="46"/>
              </a:spcBef>
            </a:pPr>
            <a:r>
              <a:rPr lang="en-US" sz="1875" b="1" dirty="0">
                <a:solidFill>
                  <a:srgbClr val="00863D"/>
                </a:solidFill>
              </a:rPr>
              <a:t>3 </a:t>
            </a:r>
            <a:r>
              <a:rPr lang="en-US" sz="1125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125" b="1" dirty="0" err="1">
                <a:solidFill>
                  <a:schemeClr val="bg1">
                    <a:lumMod val="50000"/>
                  </a:schemeClr>
                </a:solidFill>
              </a:rPr>
              <a:t>ип</a:t>
            </a:r>
            <a:r>
              <a:rPr lang="en-US" sz="1125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12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F651B98A-1E7B-404E-991F-A1342FCAA55D}"/>
              </a:ext>
            </a:extLst>
          </p:cNvPr>
          <p:cNvSpPr txBox="1">
            <a:spLocks/>
          </p:cNvSpPr>
          <p:nvPr/>
        </p:nvSpPr>
        <p:spPr>
          <a:xfrm>
            <a:off x="886484" y="180426"/>
            <a:ext cx="851244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32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Оптимизация предоставления субсидий в 2022 году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01448D5-9AE3-44C9-8E96-0EE9BD37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214410"/>
            <a:ext cx="4404818" cy="734624"/>
          </a:xfrm>
        </p:spPr>
        <p:txBody>
          <a:bodyPr/>
          <a:lstStyle/>
          <a:p>
            <a:r>
              <a:rPr lang="ru-RU" sz="14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5. Предусмотрена возможность получения субсидии при наличии налоговой задолженности до 3 тысяч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6DD6930-076F-4872-8C41-4AB33EBC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5548" y="815923"/>
            <a:ext cx="4193672" cy="505302"/>
          </a:xfrm>
        </p:spPr>
        <p:txBody>
          <a:bodyPr/>
          <a:lstStyle/>
          <a:p>
            <a:r>
              <a:rPr lang="ru-RU" sz="14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sym typeface="Arial"/>
              </a:rPr>
              <a:t>4. Увеличение баллов в рейтинговании для начинающих МСП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A022BD-2DB2-422B-A867-9013C9EFC5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7777" y="1754737"/>
            <a:ext cx="609653" cy="5060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5869C9-31C9-4457-A86E-B887D6360D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4698" y="1473672"/>
            <a:ext cx="995869" cy="826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AB236A-E175-4743-8DB6-F2EA06130236}"/>
              </a:ext>
            </a:extLst>
          </p:cNvPr>
          <p:cNvSpPr txBox="1"/>
          <p:nvPr/>
        </p:nvSpPr>
        <p:spPr>
          <a:xfrm>
            <a:off x="405081" y="3327641"/>
            <a:ext cx="372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12262"/>
                </a:solidFill>
                <a:latin typeface="Calibri Light" panose="020F0302020204030204" pitchFamily="34" charset="0"/>
                <a:ea typeface="Lato"/>
                <a:cs typeface="Calibri Light" panose="020F0302020204030204" pitchFamily="34" charset="0"/>
                <a:sym typeface="Lato"/>
              </a:rPr>
              <a:t>3.  Предоставление отчетности 1 раз по итогам года, следующего за годом получения субсидии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E1847B57-76AA-4FE4-A000-0A2BA53A26DE}"/>
                  </a:ext>
                </a:extLst>
              </p14:cNvPr>
              <p14:cNvContentPartPr/>
              <p14:nvPr/>
            </p14:nvContentPartPr>
            <p14:xfrm>
              <a:off x="6343633" y="4716832"/>
              <a:ext cx="459000" cy="8352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E1847B57-76AA-4FE4-A000-0A2BA53A26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34993" y="4707832"/>
                <a:ext cx="476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47F9E5A-8CAA-4D77-A4DB-370B4FE37655}"/>
                  </a:ext>
                </a:extLst>
              </p14:cNvPr>
              <p14:cNvContentPartPr/>
              <p14:nvPr/>
            </p14:nvContentPartPr>
            <p14:xfrm>
              <a:off x="4530673" y="4666432"/>
              <a:ext cx="2275920" cy="142200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47F9E5A-8CAA-4D77-A4DB-370B4FE376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1673" y="4657432"/>
                <a:ext cx="2293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830857ED-4715-41E6-A1AB-0B7D9D76FA4B}"/>
                  </a:ext>
                </a:extLst>
              </p14:cNvPr>
              <p14:cNvContentPartPr/>
              <p14:nvPr/>
            </p14:nvContentPartPr>
            <p14:xfrm>
              <a:off x="3657673" y="4717192"/>
              <a:ext cx="84600" cy="25560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830857ED-4715-41E6-A1AB-0B7D9D76FA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49033" y="4708552"/>
                <a:ext cx="102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038B6FFD-E3F9-4D7E-A071-50E028031049}"/>
                  </a:ext>
                </a:extLst>
              </p14:cNvPr>
              <p14:cNvContentPartPr/>
              <p14:nvPr/>
            </p14:nvContentPartPr>
            <p14:xfrm>
              <a:off x="2993473" y="4741672"/>
              <a:ext cx="137160" cy="360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038B6FFD-E3F9-4D7E-A071-50E0280310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84833" y="4733032"/>
                <a:ext cx="154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42EAFBBB-8549-49E6-965B-D239F9827821}"/>
                  </a:ext>
                </a:extLst>
              </p14:cNvPr>
              <p14:cNvContentPartPr/>
              <p14:nvPr/>
            </p14:nvContentPartPr>
            <p14:xfrm>
              <a:off x="2192473" y="4732312"/>
              <a:ext cx="327960" cy="26640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42EAFBBB-8549-49E6-965B-D239F98278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83833" y="4723672"/>
                <a:ext cx="345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146CC15-4B1D-4F52-9581-43051A8D2949}"/>
                  </a:ext>
                </a:extLst>
              </p14:cNvPr>
              <p14:cNvContentPartPr/>
              <p14:nvPr/>
            </p14:nvContentPartPr>
            <p14:xfrm>
              <a:off x="946513" y="4732672"/>
              <a:ext cx="376560" cy="35280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146CC15-4B1D-4F52-9581-43051A8D29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7513" y="4724032"/>
                <a:ext cx="394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179EF6B9-460C-45C3-8EA3-7AA0214CF987}"/>
                  </a:ext>
                </a:extLst>
              </p14:cNvPr>
              <p14:cNvContentPartPr/>
              <p14:nvPr/>
            </p14:nvContentPartPr>
            <p14:xfrm>
              <a:off x="1140553" y="2896672"/>
              <a:ext cx="360" cy="360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179EF6B9-460C-45C3-8EA3-7AA0214CF9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31553" y="28876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7B78F87F-35FB-42B4-970B-BA930A822B4E}"/>
                  </a:ext>
                </a:extLst>
              </p14:cNvPr>
              <p14:cNvContentPartPr/>
              <p14:nvPr/>
            </p14:nvContentPartPr>
            <p14:xfrm>
              <a:off x="2742913" y="3042112"/>
              <a:ext cx="360" cy="360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7B78F87F-35FB-42B4-970B-BA930A822B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33913" y="30334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F2A591EB-EA77-4872-A874-E197303C6473}"/>
                  </a:ext>
                </a:extLst>
              </p14:cNvPr>
              <p14:cNvContentPartPr/>
              <p14:nvPr/>
            </p14:nvContentPartPr>
            <p14:xfrm>
              <a:off x="1650313" y="3026272"/>
              <a:ext cx="360" cy="360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F2A591EB-EA77-4872-A874-E197303C647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1673" y="30172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285351C2-8FF1-43B6-8AFF-F835D38A383B}"/>
                  </a:ext>
                </a:extLst>
              </p14:cNvPr>
              <p14:cNvContentPartPr/>
              <p14:nvPr/>
            </p14:nvContentPartPr>
            <p14:xfrm>
              <a:off x="1205353" y="3058312"/>
              <a:ext cx="360" cy="360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285351C2-8FF1-43B6-8AFF-F835D38A383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96713" y="30496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49" name="Рукописный ввод 2048">
                <a:extLst>
                  <a:ext uri="{FF2B5EF4-FFF2-40B4-BE49-F238E27FC236}">
                    <a16:creationId xmlns:a16="http://schemas.microsoft.com/office/drawing/2014/main" id="{CEF1D316-58F3-440B-A7F5-8EBA90E519CA}"/>
                  </a:ext>
                </a:extLst>
              </p14:cNvPr>
              <p14:cNvContentPartPr/>
              <p14:nvPr/>
            </p14:nvContentPartPr>
            <p14:xfrm>
              <a:off x="1213273" y="3325432"/>
              <a:ext cx="360" cy="360"/>
            </p14:xfrm>
          </p:contentPart>
        </mc:Choice>
        <mc:Fallback xmlns="">
          <p:pic>
            <p:nvPicPr>
              <p:cNvPr id="2049" name="Рукописный ввод 2048">
                <a:extLst>
                  <a:ext uri="{FF2B5EF4-FFF2-40B4-BE49-F238E27FC236}">
                    <a16:creationId xmlns:a16="http://schemas.microsoft.com/office/drawing/2014/main" id="{CEF1D316-58F3-440B-A7F5-8EBA90E519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04633" y="33164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3CE46348-36E4-46B7-A69D-09FB0EC1AD0C}"/>
                  </a:ext>
                </a:extLst>
              </p14:cNvPr>
              <p14:cNvContentPartPr/>
              <p14:nvPr/>
            </p14:nvContentPartPr>
            <p14:xfrm>
              <a:off x="1868188" y="4712336"/>
              <a:ext cx="402120" cy="11628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3CE46348-36E4-46B7-A69D-09FB0EC1AD0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50188" y="4604696"/>
                <a:ext cx="4377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6E1AE46C-A28D-4C68-967F-AC02AFC1542F}"/>
                  </a:ext>
                </a:extLst>
              </p14:cNvPr>
              <p14:cNvContentPartPr/>
              <p14:nvPr/>
            </p14:nvContentPartPr>
            <p14:xfrm>
              <a:off x="1948468" y="4739696"/>
              <a:ext cx="144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6E1AE46C-A28D-4C68-967F-AC02AFC1542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39468" y="4731056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44118266-12E9-416E-BB2D-963291D06A1E}"/>
                  </a:ext>
                </a:extLst>
              </p14:cNvPr>
              <p14:cNvContentPartPr/>
              <p14:nvPr/>
            </p14:nvContentPartPr>
            <p14:xfrm>
              <a:off x="1848748" y="4731416"/>
              <a:ext cx="449640" cy="5040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44118266-12E9-416E-BB2D-963291D06A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39748" y="4722416"/>
                <a:ext cx="4672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6097454C-005C-491A-BC9A-192AD0C76838}"/>
                  </a:ext>
                </a:extLst>
              </p14:cNvPr>
              <p14:cNvContentPartPr/>
              <p14:nvPr/>
            </p14:nvContentPartPr>
            <p14:xfrm>
              <a:off x="2530588" y="4715216"/>
              <a:ext cx="2062440" cy="669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6097454C-005C-491A-BC9A-192AD0C768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21588" y="4706216"/>
                <a:ext cx="20800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7C92902-FBBB-46D8-8692-80AF1B8D9650}"/>
              </a:ext>
            </a:extLst>
          </p:cNvPr>
          <p:cNvGrpSpPr/>
          <p:nvPr/>
        </p:nvGrpSpPr>
        <p:grpSpPr>
          <a:xfrm>
            <a:off x="6562228" y="4719536"/>
            <a:ext cx="2209680" cy="48600"/>
            <a:chOff x="6562228" y="4719536"/>
            <a:chExt cx="2209680" cy="4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0CD4B26E-5626-44F1-BF37-9777A7F4C5AD}"/>
                    </a:ext>
                  </a:extLst>
                </p14:cNvPr>
                <p14:cNvContentPartPr/>
                <p14:nvPr/>
              </p14:nvContentPartPr>
              <p14:xfrm>
                <a:off x="6749428" y="4732856"/>
                <a:ext cx="2022480" cy="3528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0CD4B26E-5626-44F1-BF37-9777A7F4C5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40428" y="4723856"/>
                  <a:ext cx="2040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E97ADB70-48B1-40CC-96F5-B14DC6FCF0E3}"/>
                    </a:ext>
                  </a:extLst>
                </p14:cNvPr>
                <p14:cNvContentPartPr/>
                <p14:nvPr/>
              </p14:nvContentPartPr>
              <p14:xfrm>
                <a:off x="6562228" y="4719536"/>
                <a:ext cx="530640" cy="2772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E97ADB70-48B1-40CC-96F5-B14DC6FCF0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3228" y="4710536"/>
                  <a:ext cx="5482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2A75B450-81FD-4ACE-B22E-BAE0C93D4BD6}"/>
                  </a:ext>
                </a:extLst>
              </p14:cNvPr>
              <p14:cNvContentPartPr/>
              <p14:nvPr/>
            </p14:nvContentPartPr>
            <p14:xfrm>
              <a:off x="3732628" y="4697576"/>
              <a:ext cx="592560" cy="90360"/>
            </p14:xfrm>
          </p:contentPart>
        </mc:Choice>
        <mc:Fallback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2A75B450-81FD-4ACE-B22E-BAE0C93D4B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14988" y="4589576"/>
                <a:ext cx="6282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D7C99866-AFF3-4E02-8FE0-6ECBF73D27A6}"/>
                  </a:ext>
                </a:extLst>
              </p14:cNvPr>
              <p14:cNvContentPartPr/>
              <p14:nvPr/>
            </p14:nvContentPartPr>
            <p14:xfrm>
              <a:off x="2369308" y="4705136"/>
              <a:ext cx="201960" cy="62280"/>
            </p14:xfrm>
          </p:contentPart>
        </mc:Choice>
        <mc:Fallback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D7C99866-AFF3-4E02-8FE0-6ECBF73D27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51668" y="4597496"/>
                <a:ext cx="23760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44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5CCB566-0C72-45F0-B907-02FEA79BC047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BE537B40-6B67-4667-8133-F6E0EEAA3F05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00C0A36-119F-43A9-AC19-3BC4694004FC}"/>
              </a:ext>
            </a:extLst>
          </p:cNvPr>
          <p:cNvSpPr txBox="1"/>
          <p:nvPr/>
        </p:nvSpPr>
        <p:spPr>
          <a:xfrm>
            <a:off x="899591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затрат на покупку оборудования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2F881F16-7945-4EED-A91E-51923A8052B9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2EA87B68-DF86-4F49-A5D0-24FCCA1253C1}"/>
              </a:ext>
            </a:extLst>
          </p:cNvPr>
          <p:cNvSpPr txBox="1"/>
          <p:nvPr/>
        </p:nvSpPr>
        <p:spPr>
          <a:xfrm>
            <a:off x="253593" y="896402"/>
            <a:ext cx="849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млн рублей 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закупку оборудования (в т.ч. спецтехника) для создания, развития или модернизации производства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F5D41CE-5C89-401D-A1E7-50732C935378}"/>
              </a:ext>
            </a:extLst>
          </p:cNvPr>
          <p:cNvSpPr/>
          <p:nvPr/>
        </p:nvSpPr>
        <p:spPr>
          <a:xfrm rot="5400000">
            <a:off x="-67978" y="1131955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92B6327-4AA0-4BEE-8E6E-5428212F2994}"/>
              </a:ext>
            </a:extLst>
          </p:cNvPr>
          <p:cNvSpPr/>
          <p:nvPr/>
        </p:nvSpPr>
        <p:spPr>
          <a:xfrm>
            <a:off x="179512" y="1435894"/>
            <a:ext cx="8427824" cy="161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сумму не более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от фактически произведенных затрат по закупке оборудования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Приобретаемое оборудование должно быть произведено в течение последних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лет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не находиться ранее в эксплуатации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субсидии только по фактически произведенным затратам</a:t>
            </a:r>
          </a:p>
          <a:p>
            <a:pPr marL="171450" indent="-171450">
              <a:buFontTx/>
              <a:buChar char="-"/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1813" y="2783540"/>
            <a:ext cx="52186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Критерии отбора заявителей: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 среднесписочной численности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 средней заработной платы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Увеличение налоговых отчислений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9513" y="2783541"/>
            <a:ext cx="42523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Приоритетные заявители: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Обрабатывающее производство и переработка отходов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Начинающие предприниматели (до 1 года)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Предприятия из отдаленных городских округов*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BB3A793-FCDD-AE45-B74B-41F49E93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14493" cy="347249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FBDC6E2-A589-6F4F-8E4C-C0195EAB5B24}"/>
              </a:ext>
            </a:extLst>
          </p:cNvPr>
          <p:cNvSpPr>
            <a:spLocks/>
          </p:cNvSpPr>
          <p:nvPr/>
        </p:nvSpPr>
        <p:spPr bwMode="auto">
          <a:xfrm>
            <a:off x="-14500" y="4451640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F3FD59D8-3EC4-4240-B563-9AAE2FFB4CAA}"/>
              </a:ext>
            </a:extLst>
          </p:cNvPr>
          <p:cNvSpPr>
            <a:spLocks/>
          </p:cNvSpPr>
          <p:nvPr/>
        </p:nvSpPr>
        <p:spPr bwMode="auto">
          <a:xfrm>
            <a:off x="-14946" y="4798889"/>
            <a:ext cx="847537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Зарайск, </a:t>
            </a:r>
            <a:r>
              <a:rPr lang="ru-RU" sz="1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Лосино</a:t>
            </a:r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-Петровский, Шаховская, Лотошино, Серебряные Пруды, Шатура, Волоколамский, Орехово-Зуевский, Луховицы, Электрогорск, Талдом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BD8217-2E36-CF4A-B370-9EBD210C202D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ADAC8D-6DFF-EB45-A459-27E1A8586043}"/>
              </a:ext>
            </a:extLst>
          </p:cNvPr>
          <p:cNvSpPr txBox="1"/>
          <p:nvPr/>
        </p:nvSpPr>
        <p:spPr>
          <a:xfrm>
            <a:off x="2699792" y="4443958"/>
            <a:ext cx="200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A0AFF-5BB7-1A47-9F2A-541738F22C76}"/>
              </a:ext>
            </a:extLst>
          </p:cNvPr>
          <p:cNvSpPr txBox="1"/>
          <p:nvPr/>
        </p:nvSpPr>
        <p:spPr>
          <a:xfrm>
            <a:off x="107504" y="413618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2 раза в год</a:t>
            </a:r>
          </a:p>
        </p:txBody>
      </p:sp>
    </p:spTree>
    <p:extLst>
      <p:ext uri="{BB962C8B-B14F-4D97-AF65-F5344CB8AC3E}">
        <p14:creationId xmlns:p14="http://schemas.microsoft.com/office/powerpoint/2010/main" val="374711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899592" y="-20538"/>
            <a:ext cx="817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затрат на первый взнос при лизинге оборудования</a:t>
            </a:r>
          </a:p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346627" y="972207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млн рублей 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лизинг оборудования (в т.ч. спецтехника)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 flipV="1">
            <a:off x="-13878" y="1093007"/>
            <a:ext cx="421059" cy="66180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336590" y="1334203"/>
            <a:ext cx="8643848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сумму не более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от фактически уплаченного первого взноса (аванса) по договорам лизинга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Приобретаемое оборудование должно быть произведено в течение последних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лет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не находиться ранее в эксплуатации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субсидии только по фактически произведенным затратам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AE68FD-F3D7-467B-8771-8FB41DB73C63}"/>
              </a:ext>
            </a:extLst>
          </p:cNvPr>
          <p:cNvSpPr txBox="1"/>
          <p:nvPr/>
        </p:nvSpPr>
        <p:spPr>
          <a:xfrm>
            <a:off x="97989" y="4759708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65532" y="4071855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DFA7688-F2A7-C144-8495-72362A98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14493" cy="347249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40A1DD1B-7322-E042-91E1-D469CB742245}"/>
              </a:ext>
            </a:extLst>
          </p:cNvPr>
          <p:cNvSpPr>
            <a:spLocks/>
          </p:cNvSpPr>
          <p:nvPr/>
        </p:nvSpPr>
        <p:spPr bwMode="auto">
          <a:xfrm>
            <a:off x="-14500" y="4451640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A67D336-36EB-FB4C-83F8-8EA1D30FA4EF}"/>
              </a:ext>
            </a:extLst>
          </p:cNvPr>
          <p:cNvSpPr>
            <a:spLocks/>
          </p:cNvSpPr>
          <p:nvPr/>
        </p:nvSpPr>
        <p:spPr bwMode="auto">
          <a:xfrm>
            <a:off x="-14500" y="4807172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5FE36D-0169-8C43-8D83-5952C3154DA6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47397F-D57C-244E-AF77-FCDAF794F826}"/>
              </a:ext>
            </a:extLst>
          </p:cNvPr>
          <p:cNvSpPr txBox="1"/>
          <p:nvPr/>
        </p:nvSpPr>
        <p:spPr>
          <a:xfrm>
            <a:off x="107505" y="4831716"/>
            <a:ext cx="207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C0E9D-E598-AC45-82C6-DD6660848D94}"/>
              </a:ext>
            </a:extLst>
          </p:cNvPr>
          <p:cNvSpPr txBox="1"/>
          <p:nvPr/>
        </p:nvSpPr>
        <p:spPr>
          <a:xfrm>
            <a:off x="107504" y="413618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2 раза в год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DC34EB2-9CF2-3947-98D8-1B7B5E3A70F2}"/>
              </a:ext>
            </a:extLst>
          </p:cNvPr>
          <p:cNvSpPr/>
          <p:nvPr/>
        </p:nvSpPr>
        <p:spPr>
          <a:xfrm>
            <a:off x="4431814" y="2783539"/>
            <a:ext cx="41726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Критерии отбора заявителей: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 среднесписочной численности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 средней заработной платы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Увеличение налоговых отчислений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8CE21D7-59D6-9048-B3DD-D8E1D67C68E2}"/>
              </a:ext>
            </a:extLst>
          </p:cNvPr>
          <p:cNvSpPr/>
          <p:nvPr/>
        </p:nvSpPr>
        <p:spPr>
          <a:xfrm>
            <a:off x="97990" y="2783541"/>
            <a:ext cx="43338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Приоритетные заявители: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Обрабатывающее производство и переработка отходов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Начинающие предприниматели (до 1 года)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Предприятия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из отдаленных городских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324149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899592" y="-20538"/>
            <a:ext cx="817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затрат на социальное предпринимательство</a:t>
            </a:r>
          </a:p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346627" y="972207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млн рублей (до 3 млн рублей для ясельных групп)</a:t>
            </a:r>
            <a:endParaRPr lang="ru-RU" b="1" dirty="0">
              <a:solidFill>
                <a:srgbClr val="08345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>
            <a:off x="54259" y="1091049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336590" y="1275606"/>
            <a:ext cx="8643848" cy="1831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Компенсация до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85%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от фактических затрат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Включение в социальный реестр МСП или осуществление следующих видов деятельности: образование дополнительное детей и взрослых; предоставление услуг по дневному уходу за детьми; производство изделий народно-художественных промыслов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Компенсируемые затраты: арендные платежи, оплата коммунальных услуг, выкуп помещения, текущий ремонт, капитальный ремонт, реконструкция помещений и др.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AE68FD-F3D7-467B-8771-8FB41DB73C63}"/>
              </a:ext>
            </a:extLst>
          </p:cNvPr>
          <p:cNvSpPr txBox="1"/>
          <p:nvPr/>
        </p:nvSpPr>
        <p:spPr>
          <a:xfrm>
            <a:off x="97989" y="4759708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65532" y="4071855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DFA7688-F2A7-C144-8495-72362A98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14493" cy="347249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40A1DD1B-7322-E042-91E1-D469CB742245}"/>
              </a:ext>
            </a:extLst>
          </p:cNvPr>
          <p:cNvSpPr>
            <a:spLocks/>
          </p:cNvSpPr>
          <p:nvPr/>
        </p:nvSpPr>
        <p:spPr bwMode="auto">
          <a:xfrm>
            <a:off x="-14500" y="4451640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A67D336-36EB-FB4C-83F8-8EA1D30FA4EF}"/>
              </a:ext>
            </a:extLst>
          </p:cNvPr>
          <p:cNvSpPr>
            <a:spLocks/>
          </p:cNvSpPr>
          <p:nvPr/>
        </p:nvSpPr>
        <p:spPr bwMode="auto">
          <a:xfrm>
            <a:off x="-14500" y="4807172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5FE36D-0169-8C43-8D83-5952C3154DA6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47397F-D57C-244E-AF77-FCDAF794F826}"/>
              </a:ext>
            </a:extLst>
          </p:cNvPr>
          <p:cNvSpPr txBox="1"/>
          <p:nvPr/>
        </p:nvSpPr>
        <p:spPr>
          <a:xfrm>
            <a:off x="107505" y="4831716"/>
            <a:ext cx="207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C0E9D-E598-AC45-82C6-DD6660848D94}"/>
              </a:ext>
            </a:extLst>
          </p:cNvPr>
          <p:cNvSpPr txBox="1"/>
          <p:nvPr/>
        </p:nvSpPr>
        <p:spPr>
          <a:xfrm>
            <a:off x="107504" y="413618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1 раз в год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DC34EB2-9CF2-3947-98D8-1B7B5E3A70F2}"/>
              </a:ext>
            </a:extLst>
          </p:cNvPr>
          <p:cNvSpPr/>
          <p:nvPr/>
        </p:nvSpPr>
        <p:spPr>
          <a:xfrm>
            <a:off x="4431813" y="3057803"/>
            <a:ext cx="5218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Критерии отбора заявителей: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 среднесписочной численности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 средней заработной платы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Увеличение налоговых  отчислений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8CE21D7-59D6-9048-B3DD-D8E1D67C68E2}"/>
              </a:ext>
            </a:extLst>
          </p:cNvPr>
          <p:cNvSpPr/>
          <p:nvPr/>
        </p:nvSpPr>
        <p:spPr>
          <a:xfrm>
            <a:off x="179513" y="3057804"/>
            <a:ext cx="42523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Приоритетные заявители: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Начинающие предприниматели (до 1 года)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Предприятия из отдаленных городских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407012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899592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Гранты социальным предприятиям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346627" y="972207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Грант субъектам МСП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0,5 млн рублей</a:t>
            </a:r>
            <a:endParaRPr lang="ru-RU" b="1" dirty="0">
              <a:solidFill>
                <a:srgbClr val="08345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>
            <a:off x="54259" y="1091049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336590" y="1334203"/>
            <a:ext cx="8643848" cy="140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Компенсация до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50 %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от запланированных затрат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Включение в социальный реестр субъектов МСП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Компенсируемые затраты: арендные платежи, оплата коммунальных услуг, выкуп помещения, текущий ремонт, капитальный ремонт, реконструкция помещений и др.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AE68FD-F3D7-467B-8771-8FB41DB73C63}"/>
              </a:ext>
            </a:extLst>
          </p:cNvPr>
          <p:cNvSpPr txBox="1"/>
          <p:nvPr/>
        </p:nvSpPr>
        <p:spPr>
          <a:xfrm>
            <a:off x="97989" y="4759708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65532" y="4071855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DFA7688-F2A7-C144-8495-72362A98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14493" cy="347249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40A1DD1B-7322-E042-91E1-D469CB742245}"/>
              </a:ext>
            </a:extLst>
          </p:cNvPr>
          <p:cNvSpPr>
            <a:spLocks/>
          </p:cNvSpPr>
          <p:nvPr/>
        </p:nvSpPr>
        <p:spPr bwMode="auto">
          <a:xfrm>
            <a:off x="-14500" y="4451640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A67D336-36EB-FB4C-83F8-8EA1D30FA4EF}"/>
              </a:ext>
            </a:extLst>
          </p:cNvPr>
          <p:cNvSpPr>
            <a:spLocks/>
          </p:cNvSpPr>
          <p:nvPr/>
        </p:nvSpPr>
        <p:spPr bwMode="auto">
          <a:xfrm>
            <a:off x="-14500" y="4807172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5FE36D-0169-8C43-8D83-5952C3154DA6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47397F-D57C-244E-AF77-FCDAF794F826}"/>
              </a:ext>
            </a:extLst>
          </p:cNvPr>
          <p:cNvSpPr txBox="1"/>
          <p:nvPr/>
        </p:nvSpPr>
        <p:spPr>
          <a:xfrm>
            <a:off x="107505" y="4831716"/>
            <a:ext cx="207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C0E9D-E598-AC45-82C6-DD6660848D94}"/>
              </a:ext>
            </a:extLst>
          </p:cNvPr>
          <p:cNvSpPr txBox="1"/>
          <p:nvPr/>
        </p:nvSpPr>
        <p:spPr>
          <a:xfrm>
            <a:off x="107504" y="413618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1 раз в год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DC34EB2-9CF2-3947-98D8-1B7B5E3A70F2}"/>
              </a:ext>
            </a:extLst>
          </p:cNvPr>
          <p:cNvSpPr/>
          <p:nvPr/>
        </p:nvSpPr>
        <p:spPr>
          <a:xfrm>
            <a:off x="4431813" y="3057803"/>
            <a:ext cx="5218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Критерии отбора заявителей: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Оценка ресурсного потенциала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Продолжительность осуществления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Доля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софинансирования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и ее источник</a:t>
            </a:r>
          </a:p>
        </p:txBody>
      </p:sp>
    </p:spTree>
    <p:extLst>
      <p:ext uri="{BB962C8B-B14F-4D97-AF65-F5344CB8AC3E}">
        <p14:creationId xmlns:p14="http://schemas.microsoft.com/office/powerpoint/2010/main" val="174646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берМегаМаркет&amp;quot; запустил Click&amp;amp;Collect в &amp;quot;Связной&amp;quot; - E-pepper.ru |  eCommerce хаб">
            <a:extLst>
              <a:ext uri="{FF2B5EF4-FFF2-40B4-BE49-F238E27FC236}">
                <a16:creationId xmlns:a16="http://schemas.microsoft.com/office/drawing/2014/main" id="{AC70ED85-2804-4584-A3BF-274BF991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74539"/>
            <a:ext cx="1969793" cy="13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827584" y="-20538"/>
            <a:ext cx="817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затрат на продвижение товаров, работ и услуг на </a:t>
            </a:r>
            <a:r>
              <a:rPr lang="ru-RU" sz="25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торговых площадках</a:t>
            </a:r>
            <a:endParaRPr lang="ru-RU" sz="25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366962" y="896982"/>
            <a:ext cx="730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субъектам МСП и </a:t>
            </a:r>
            <a:r>
              <a:rPr lang="ru-RU" b="1" dirty="0" err="1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самозанятым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Московской области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500 тыс. рублей 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выхода на торговые площадки</a:t>
            </a:r>
          </a:p>
          <a:p>
            <a:endParaRPr lang="ru-RU" b="1" dirty="0">
              <a:solidFill>
                <a:srgbClr val="08345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>
            <a:off x="74594" y="1129796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250076" y="1479023"/>
            <a:ext cx="8643848" cy="106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Возмещаются 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50 %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затрат: комиссия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маркетплейсам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+ продвижение товаров на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маркетплейсах</a:t>
            </a: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Реализация товаров собственного производства</a:t>
            </a: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Осуществление деятельности в приоритетных отраслях  (производство, с</a:t>
            </a:r>
            <a:r>
              <a:rPr lang="en-US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/x)</a:t>
            </a: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0075" y="2427734"/>
            <a:ext cx="4514493" cy="140038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Приоритетные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заявители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Самозанятые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и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микропредприятия</a:t>
            </a:r>
            <a:endParaRPr lang="ru-RU" dirty="0">
              <a:solidFill>
                <a:schemeClr val="bg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Предприятия из отдаленных городских округов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Выход на торговые площадки в текущем году </a:t>
            </a:r>
          </a:p>
          <a:p>
            <a:pPr>
              <a:spcBef>
                <a:spcPts val="600"/>
              </a:spcBef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DE5F82-DF0F-F747-B653-B45BC11F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67538" cy="355532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321BDC22-E413-954F-87FA-4CA315581F30}"/>
              </a:ext>
            </a:extLst>
          </p:cNvPr>
          <p:cNvSpPr>
            <a:spLocks/>
          </p:cNvSpPr>
          <p:nvPr/>
        </p:nvSpPr>
        <p:spPr bwMode="auto">
          <a:xfrm>
            <a:off x="-14500" y="4459924"/>
            <a:ext cx="5655805" cy="347249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C1C438D-405A-6A46-9633-EF6C3D130F3C}"/>
              </a:ext>
            </a:extLst>
          </p:cNvPr>
          <p:cNvSpPr>
            <a:spLocks/>
          </p:cNvSpPr>
          <p:nvPr/>
        </p:nvSpPr>
        <p:spPr bwMode="auto">
          <a:xfrm>
            <a:off x="-14500" y="4807172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356BDB-6368-9845-B1D4-20F36CB2964E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C9646-8720-F24C-A954-EE0030DFE574}"/>
              </a:ext>
            </a:extLst>
          </p:cNvPr>
          <p:cNvSpPr txBox="1"/>
          <p:nvPr/>
        </p:nvSpPr>
        <p:spPr>
          <a:xfrm>
            <a:off x="107505" y="4831716"/>
            <a:ext cx="207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EF40DF-2069-3F4C-8163-7AAB53D375D5}"/>
              </a:ext>
            </a:extLst>
          </p:cNvPr>
          <p:cNvSpPr txBox="1"/>
          <p:nvPr/>
        </p:nvSpPr>
        <p:spPr>
          <a:xfrm>
            <a:off x="110083" y="4143863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1 раз в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7F0E6A-6740-8543-BC54-8206704B8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734" y="2731275"/>
            <a:ext cx="1340946" cy="892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BDB90-9213-4B4A-B0FD-468DD0973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814" y="3517024"/>
            <a:ext cx="1836066" cy="518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A3DDB7-DCFB-DD4F-AC94-3BDF8BC15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133" y="3844229"/>
            <a:ext cx="2131902" cy="1208090"/>
          </a:xfrm>
          <a:prstGeom prst="rect">
            <a:avLst/>
          </a:prstGeom>
        </p:spPr>
      </p:pic>
      <p:pic>
        <p:nvPicPr>
          <p:cNvPr id="1026" name="Picture 2" descr="https://trackposylka.com/img/couriers/aliexpress-cainia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46" y="2401639"/>
            <a:ext cx="792088" cy="7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5.userapi.com/impf/c622421/v622421437/3ee7b/9TH69Nv6H60.jpg?size=604x330&amp;quality=96&amp;sign=a30901bfea398968b8923b4f829ac600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43" y="3828117"/>
            <a:ext cx="1496593" cy="8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к начать продавать на detmir.ru? Маркетплейс Детский мир - начни продажи">
            <a:extLst>
              <a:ext uri="{FF2B5EF4-FFF2-40B4-BE49-F238E27FC236}">
                <a16:creationId xmlns:a16="http://schemas.microsoft.com/office/drawing/2014/main" id="{770B0FE5-DE47-4428-AE2E-7B292D6F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33" y="3321054"/>
            <a:ext cx="1495203" cy="61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всем прозрачный индекс качества: &amp;quot;Яндекс.Маркет&amp;quot; позволяет прямо в  кабинете продавца показать, как он начисляется | Oborot.ru">
            <a:extLst>
              <a:ext uri="{FF2B5EF4-FFF2-40B4-BE49-F238E27FC236}">
                <a16:creationId xmlns:a16="http://schemas.microsoft.com/office/drawing/2014/main" id="{7B916C11-ED54-4519-ADF8-34E02563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70" y="2465747"/>
            <a:ext cx="1267878" cy="81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FA4C09-1734-B841-88C9-57104F19E9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4133" y="2478300"/>
            <a:ext cx="705000" cy="7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861266" y="81610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% ставки по кредитам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274619" y="896402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кредитным организациям, предоставляющим кредиты </a:t>
            </a:r>
            <a:b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льготной процентной ставке субъектам МСП Московской области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>
            <a:off x="-17749" y="1129216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142978" y="1587223"/>
            <a:ext cx="8643848" cy="170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 :</a:t>
            </a:r>
          </a:p>
          <a:p>
            <a:pPr defTabSz="360000">
              <a:lnSpc>
                <a:spcPct val="50000"/>
              </a:lnSpc>
              <a:spcBef>
                <a:spcPts val="600"/>
              </a:spcBef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Осуществление деятельности в отраслях:</a:t>
            </a:r>
          </a:p>
          <a:p>
            <a:pPr marL="468312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обрабатывающее производство</a:t>
            </a:r>
          </a:p>
          <a:p>
            <a:pPr marL="468312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туризм, гостиницы, общепит</a:t>
            </a:r>
          </a:p>
          <a:p>
            <a:pPr marL="468312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в области информации и связи</a:t>
            </a:r>
          </a:p>
          <a:p>
            <a:pPr marL="468312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транспортировка и хранение</a:t>
            </a:r>
          </a:p>
          <a:p>
            <a:pPr marL="182562" defTabSz="360000">
              <a:lnSpc>
                <a:spcPct val="50000"/>
              </a:lnSpc>
              <a:spcBef>
                <a:spcPts val="600"/>
              </a:spcBef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9722" y="1729929"/>
            <a:ext cx="4993944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Кредит на развитие деятельности от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до 100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млн руб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Размер компенсации % ставки 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ключевая ставка ЦБ </a:t>
            </a:r>
          </a:p>
          <a:p>
            <a:pPr defTabSz="360000">
              <a:lnSpc>
                <a:spcPct val="50000"/>
              </a:lnSpc>
              <a:spcBef>
                <a:spcPts val="600"/>
              </a:spcBef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(на дату заключения кредитного договора)</a:t>
            </a:r>
          </a:p>
          <a:p>
            <a:pPr marL="285750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Льготный % -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год, для отдаленных территорий 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20" y="3161052"/>
            <a:ext cx="92301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Предприниматель сразу  платит пониженную ставку по кредиту</a:t>
            </a:r>
          </a:p>
          <a:p>
            <a:endParaRPr lang="ru-RU" b="1" dirty="0">
              <a:solidFill>
                <a:srgbClr val="08345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Максимальная ставка для заемщика - ставка ЦБ + 1,5%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6" b="100000" l="0" r="100000">
                        <a14:foregroundMark x1="11263" y1="24113" x2="11263" y2="24113"/>
                        <a14:foregroundMark x1="18430" y1="36170" x2="18430" y2="36170"/>
                        <a14:foregroundMark x1="12628" y1="47518" x2="12628" y2="47518"/>
                        <a14:foregroundMark x1="13652" y1="43972" x2="13652" y2="43972"/>
                        <a14:foregroundMark x1="58020" y1="45390" x2="58020" y2="45390"/>
                        <a14:foregroundMark x1="76109" y1="48936" x2="76109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18" y="3983288"/>
            <a:ext cx="973047" cy="38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1" b="99457" l="1124" r="100000">
                        <a14:foregroundMark x1="37828" y1="25000" x2="71536" y2="25000"/>
                        <a14:foregroundMark x1="7116" y1="63587" x2="98876" y2="60870"/>
                        <a14:foregroundMark x1="7116" y1="60870" x2="90262" y2="56522"/>
                        <a14:foregroundMark x1="10487" y1="54891" x2="73783" y2="56522"/>
                        <a14:foregroundMark x1="26592" y1="67935" x2="86891" y2="67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92" y="4230050"/>
            <a:ext cx="1080120" cy="6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17" b="93897" l="369" r="100000">
                        <a14:foregroundMark x1="40959" y1="49765" x2="53506" y2="25352"/>
                        <a14:foregroundMark x1="39852" y1="30986" x2="57565" y2="34742"/>
                        <a14:foregroundMark x1="12546" y1="58216" x2="85240" y2="58216"/>
                        <a14:foregroundMark x1="12546" y1="69014" x2="85978" y2="63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77905"/>
            <a:ext cx="1224136" cy="87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creditpensioner.ru/wp-content/uploads/2021/04/Transcapitalbank-TKB-PJS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1" y="4273337"/>
            <a:ext cx="1080120" cy="5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s3.us-west-2.amazonaws.com/www.worldcubeassociation.org/AE2VKqcP9C1M4mKbKi96p3wz?response-content-disposition=inline%3B%20filename%3D%22aJTKZg-g2cQ.jpg%22%3B%20filename%2A%3DUTF-8%27%27aJTKZg-g2cQ.jpg&amp;response-content-type=image%2Fjpeg&amp;X-Amz-Algorithm=AWS4-HMAC-SHA256&amp;X-Amz-Credential=AKIAJO3UXGQGPMNLN5IQ%2F20210610%2Fus-west-2%2Fs3%2Faws4_request&amp;X-Amz-Date=20210610T021157Z&amp;X-Amz-Expires=300&amp;X-Amz-SignedHeaders=host&amp;X-Amz-Signature=f9a2552b1344c3e5192231b9626c23989406ce7cf1fd57da0799581d414d4d4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www.ntc-vulkan.ru/upload/iblock/7ff/SDM_Ban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81" y="3669004"/>
            <a:ext cx="1328081" cy="8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CD4925-E3C0-AD4E-8FE1-7791A3857B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1287" y="4279890"/>
            <a:ext cx="1074364" cy="5806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190985-3FCD-9F46-BE86-1573AAFC6E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828" y="3843230"/>
            <a:ext cx="860215" cy="860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FD6B7A-3521-4B3E-858B-1992452215B8}"/>
              </a:ext>
            </a:extLst>
          </p:cNvPr>
          <p:cNvSpPr txBox="1"/>
          <p:nvPr/>
        </p:nvSpPr>
        <p:spPr>
          <a:xfrm>
            <a:off x="92613" y="4791418"/>
            <a:ext cx="3525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*Возможно расширение перечня уполномоченных банков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6F2B0-A594-4979-927A-71F17BD69C90}"/>
              </a:ext>
            </a:extLst>
          </p:cNvPr>
          <p:cNvSpPr txBox="1"/>
          <p:nvPr/>
        </p:nvSpPr>
        <p:spPr>
          <a:xfrm>
            <a:off x="92613" y="388199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314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TextBox 23"/>
          <p:cNvSpPr txBox="1"/>
          <p:nvPr/>
        </p:nvSpPr>
        <p:spPr bwMode="auto">
          <a:xfrm>
            <a:off x="481364" y="3306192"/>
            <a:ext cx="48600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Ставка – от 1% до 5% годовых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(для промышленности и других приоритетных направлений)</a:t>
            </a:r>
          </a:p>
          <a:p>
            <a:endParaRPr lang="ru-RU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Ставка – 9 % годовых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(для неприоритетных направлений)</a:t>
            </a:r>
          </a:p>
          <a:p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CF41F79-8564-424A-9B28-A63F4D52B34B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9630D5AA-9F1E-4ABC-B23F-4E0E060C9FD0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513D1478-E1EA-466A-BAF0-ACC6EDB7B7A6}"/>
              </a:ext>
            </a:extLst>
          </p:cNvPr>
          <p:cNvSpPr txBox="1"/>
          <p:nvPr/>
        </p:nvSpPr>
        <p:spPr>
          <a:xfrm>
            <a:off x="827584" y="-20538"/>
            <a:ext cx="817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Московский областной Фонд микрофинансирования</a:t>
            </a:r>
          </a:p>
          <a:p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www.mofmicro.ru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742DEC97-B5E5-471C-8C53-238E7B6E9BD1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877F862A-6B74-4055-9378-09E0B1ADC61A}"/>
              </a:ext>
            </a:extLst>
          </p:cNvPr>
          <p:cNvSpPr txBox="1"/>
          <p:nvPr/>
        </p:nvSpPr>
        <p:spPr>
          <a:xfrm>
            <a:off x="320640" y="972207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субъектам МСП </a:t>
            </a:r>
            <a:r>
              <a:rPr lang="ru-RU" b="1" dirty="0" err="1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микрозаймов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млн рублей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A37D0F0-C3BC-4990-8F9A-1945EDAB8D5D}"/>
              </a:ext>
            </a:extLst>
          </p:cNvPr>
          <p:cNvSpPr/>
          <p:nvPr/>
        </p:nvSpPr>
        <p:spPr>
          <a:xfrm rot="5400000">
            <a:off x="4030" y="1091049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BD5DBCA-997B-477B-9D09-A6C9B66F95C4}"/>
              </a:ext>
            </a:extLst>
          </p:cNvPr>
          <p:cNvSpPr/>
          <p:nvPr/>
        </p:nvSpPr>
        <p:spPr>
          <a:xfrm>
            <a:off x="395697" y="1564549"/>
            <a:ext cx="811876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Без дополнительных комиссий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Гибкий график погашения (отсрочка)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Широкий спектр обеспечения (залог)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Возможна поэтапная выдача займа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Возможно получение более одного займа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Возможно рефинансирование действующих «дорогих» кредитов</a:t>
            </a:r>
          </a:p>
          <a:p>
            <a:pPr marL="171450" indent="-171450">
              <a:buFontTx/>
              <a:buChar char="-"/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6C2CC1C-248F-416A-872F-ADF656E99CA2}"/>
              </a:ext>
            </a:extLst>
          </p:cNvPr>
          <p:cNvGrpSpPr/>
          <p:nvPr/>
        </p:nvGrpSpPr>
        <p:grpSpPr>
          <a:xfrm>
            <a:off x="5652120" y="878900"/>
            <a:ext cx="3203849" cy="2916986"/>
            <a:chOff x="5004048" y="1419622"/>
            <a:chExt cx="3740390" cy="3447910"/>
          </a:xfrm>
          <a:effectLst/>
        </p:grpSpPr>
        <p:sp>
          <p:nvSpPr>
            <p:cNvPr id="36" name="Freeform 93">
              <a:extLst>
                <a:ext uri="{FF2B5EF4-FFF2-40B4-BE49-F238E27FC236}">
                  <a16:creationId xmlns:a16="http://schemas.microsoft.com/office/drawing/2014/main" id="{EF23A136-EF07-4F8A-B745-7CE1A2291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7566" y="2037725"/>
              <a:ext cx="2891944" cy="2829807"/>
            </a:xfrm>
            <a:custGeom>
              <a:avLst/>
              <a:gdLst>
                <a:gd name="T0" fmla="*/ 620 w 1240"/>
                <a:gd name="T1" fmla="*/ 0 h 1212"/>
                <a:gd name="T2" fmla="*/ 0 w 1240"/>
                <a:gd name="T3" fmla="*/ 606 h 1212"/>
                <a:gd name="T4" fmla="*/ 620 w 1240"/>
                <a:gd name="T5" fmla="*/ 1212 h 1212"/>
                <a:gd name="T6" fmla="*/ 1240 w 1240"/>
                <a:gd name="T7" fmla="*/ 606 h 1212"/>
                <a:gd name="T8" fmla="*/ 620 w 1240"/>
                <a:gd name="T9" fmla="*/ 0 h 1212"/>
                <a:gd name="T10" fmla="*/ 620 w 1240"/>
                <a:gd name="T11" fmla="*/ 1177 h 1212"/>
                <a:gd name="T12" fmla="*/ 36 w 1240"/>
                <a:gd name="T13" fmla="*/ 606 h 1212"/>
                <a:gd name="T14" fmla="*/ 620 w 1240"/>
                <a:gd name="T15" fmla="*/ 35 h 1212"/>
                <a:gd name="T16" fmla="*/ 1204 w 1240"/>
                <a:gd name="T17" fmla="*/ 606 h 1212"/>
                <a:gd name="T18" fmla="*/ 620 w 1240"/>
                <a:gd name="T19" fmla="*/ 1177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0" h="1212">
                  <a:moveTo>
                    <a:pt x="620" y="0"/>
                  </a:moveTo>
                  <a:cubicBezTo>
                    <a:pt x="278" y="0"/>
                    <a:pt x="0" y="271"/>
                    <a:pt x="0" y="606"/>
                  </a:cubicBezTo>
                  <a:cubicBezTo>
                    <a:pt x="0" y="941"/>
                    <a:pt x="278" y="1212"/>
                    <a:pt x="620" y="1212"/>
                  </a:cubicBezTo>
                  <a:cubicBezTo>
                    <a:pt x="962" y="1212"/>
                    <a:pt x="1240" y="941"/>
                    <a:pt x="1240" y="606"/>
                  </a:cubicBezTo>
                  <a:cubicBezTo>
                    <a:pt x="1240" y="271"/>
                    <a:pt x="962" y="0"/>
                    <a:pt x="620" y="0"/>
                  </a:cubicBezTo>
                  <a:close/>
                  <a:moveTo>
                    <a:pt x="620" y="1177"/>
                  </a:moveTo>
                  <a:cubicBezTo>
                    <a:pt x="298" y="1177"/>
                    <a:pt x="36" y="921"/>
                    <a:pt x="36" y="606"/>
                  </a:cubicBezTo>
                  <a:cubicBezTo>
                    <a:pt x="36" y="291"/>
                    <a:pt x="298" y="35"/>
                    <a:pt x="620" y="35"/>
                  </a:cubicBezTo>
                  <a:cubicBezTo>
                    <a:pt x="943" y="35"/>
                    <a:pt x="1204" y="291"/>
                    <a:pt x="1204" y="606"/>
                  </a:cubicBezTo>
                  <a:cubicBezTo>
                    <a:pt x="1204" y="921"/>
                    <a:pt x="943" y="1177"/>
                    <a:pt x="620" y="1177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59F1B7A5-D5AA-4632-9623-5C8A8366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048" y="3046934"/>
              <a:ext cx="1738345" cy="1519750"/>
            </a:xfrm>
            <a:custGeom>
              <a:avLst/>
              <a:gdLst>
                <a:gd name="T0" fmla="*/ 105 w 211"/>
                <a:gd name="T1" fmla="*/ 184 h 184"/>
                <a:gd name="T2" fmla="*/ 19 w 211"/>
                <a:gd name="T3" fmla="*/ 184 h 184"/>
                <a:gd name="T4" fmla="*/ 8 w 211"/>
                <a:gd name="T5" fmla="*/ 164 h 184"/>
                <a:gd name="T6" fmla="*/ 93 w 211"/>
                <a:gd name="T7" fmla="*/ 15 h 184"/>
                <a:gd name="T8" fmla="*/ 117 w 211"/>
                <a:gd name="T9" fmla="*/ 15 h 184"/>
                <a:gd name="T10" fmla="*/ 203 w 211"/>
                <a:gd name="T11" fmla="*/ 164 h 184"/>
                <a:gd name="T12" fmla="*/ 191 w 211"/>
                <a:gd name="T13" fmla="*/ 184 h 184"/>
                <a:gd name="T14" fmla="*/ 105 w 211"/>
                <a:gd name="T1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84">
                  <a:moveTo>
                    <a:pt x="105" y="184"/>
                  </a:moveTo>
                  <a:cubicBezTo>
                    <a:pt x="76" y="184"/>
                    <a:pt x="48" y="184"/>
                    <a:pt x="19" y="184"/>
                  </a:cubicBezTo>
                  <a:cubicBezTo>
                    <a:pt x="4" y="184"/>
                    <a:pt x="0" y="177"/>
                    <a:pt x="8" y="164"/>
                  </a:cubicBezTo>
                  <a:cubicBezTo>
                    <a:pt x="36" y="115"/>
                    <a:pt x="65" y="65"/>
                    <a:pt x="93" y="15"/>
                  </a:cubicBezTo>
                  <a:cubicBezTo>
                    <a:pt x="102" y="0"/>
                    <a:pt x="108" y="0"/>
                    <a:pt x="117" y="15"/>
                  </a:cubicBezTo>
                  <a:cubicBezTo>
                    <a:pt x="146" y="65"/>
                    <a:pt x="175" y="114"/>
                    <a:pt x="203" y="164"/>
                  </a:cubicBezTo>
                  <a:cubicBezTo>
                    <a:pt x="211" y="178"/>
                    <a:pt x="206" y="184"/>
                    <a:pt x="191" y="184"/>
                  </a:cubicBezTo>
                  <a:cubicBezTo>
                    <a:pt x="162" y="184"/>
                    <a:pt x="134" y="184"/>
                    <a:pt x="105" y="1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68ABD45C-799E-4BFE-BC07-017FB097E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34" y="3064283"/>
              <a:ext cx="1731404" cy="1502401"/>
            </a:xfrm>
            <a:custGeom>
              <a:avLst/>
              <a:gdLst>
                <a:gd name="T0" fmla="*/ 103 w 210"/>
                <a:gd name="T1" fmla="*/ 182 h 182"/>
                <a:gd name="T2" fmla="*/ 19 w 210"/>
                <a:gd name="T3" fmla="*/ 182 h 182"/>
                <a:gd name="T4" fmla="*/ 7 w 210"/>
                <a:gd name="T5" fmla="*/ 163 h 182"/>
                <a:gd name="T6" fmla="*/ 93 w 210"/>
                <a:gd name="T7" fmla="*/ 14 h 182"/>
                <a:gd name="T8" fmla="*/ 116 w 210"/>
                <a:gd name="T9" fmla="*/ 14 h 182"/>
                <a:gd name="T10" fmla="*/ 201 w 210"/>
                <a:gd name="T11" fmla="*/ 163 h 182"/>
                <a:gd name="T12" fmla="*/ 189 w 210"/>
                <a:gd name="T13" fmla="*/ 182 h 182"/>
                <a:gd name="T14" fmla="*/ 103 w 210"/>
                <a:gd name="T15" fmla="*/ 182 h 182"/>
                <a:gd name="T16" fmla="*/ 103 w 210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182">
                  <a:moveTo>
                    <a:pt x="103" y="182"/>
                  </a:moveTo>
                  <a:cubicBezTo>
                    <a:pt x="75" y="182"/>
                    <a:pt x="47" y="182"/>
                    <a:pt x="19" y="182"/>
                  </a:cubicBezTo>
                  <a:cubicBezTo>
                    <a:pt x="5" y="182"/>
                    <a:pt x="0" y="176"/>
                    <a:pt x="7" y="163"/>
                  </a:cubicBezTo>
                  <a:cubicBezTo>
                    <a:pt x="36" y="114"/>
                    <a:pt x="64" y="64"/>
                    <a:pt x="93" y="14"/>
                  </a:cubicBezTo>
                  <a:cubicBezTo>
                    <a:pt x="100" y="2"/>
                    <a:pt x="108" y="0"/>
                    <a:pt x="116" y="14"/>
                  </a:cubicBezTo>
                  <a:cubicBezTo>
                    <a:pt x="145" y="64"/>
                    <a:pt x="173" y="113"/>
                    <a:pt x="201" y="163"/>
                  </a:cubicBezTo>
                  <a:cubicBezTo>
                    <a:pt x="210" y="178"/>
                    <a:pt x="202" y="182"/>
                    <a:pt x="189" y="182"/>
                  </a:cubicBezTo>
                  <a:cubicBezTo>
                    <a:pt x="160" y="182"/>
                    <a:pt x="131" y="182"/>
                    <a:pt x="103" y="182"/>
                  </a:cubicBezTo>
                  <a:cubicBezTo>
                    <a:pt x="103" y="182"/>
                    <a:pt x="103" y="182"/>
                    <a:pt x="103" y="182"/>
                  </a:cubicBezTo>
                  <a:close/>
                </a:path>
              </a:pathLst>
            </a:custGeom>
            <a:solidFill>
              <a:srgbClr val="007CC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FE90179D-0ED6-436A-B695-6E2DD217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215" y="1419622"/>
              <a:ext cx="1714056" cy="1485053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rgbClr val="0099E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03B447FA-244B-4177-BB34-62373A8F8A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17215" y="3022645"/>
              <a:ext cx="1714056" cy="1485053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rgbClr val="08345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A15F2C-56F2-41AB-B415-2960A44C13E5}"/>
                </a:ext>
              </a:extLst>
            </p:cNvPr>
            <p:cNvSpPr txBox="1"/>
            <p:nvPr/>
          </p:nvSpPr>
          <p:spPr>
            <a:xfrm>
              <a:off x="6107451" y="3152304"/>
              <a:ext cx="1539065" cy="116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 5 млн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рублей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 3-х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лет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5D36A0-F928-46F3-9A1A-003FD60760BB}"/>
                </a:ext>
              </a:extLst>
            </p:cNvPr>
            <p:cNvSpPr txBox="1"/>
            <p:nvPr/>
          </p:nvSpPr>
          <p:spPr>
            <a:xfrm>
              <a:off x="6107451" y="1843195"/>
              <a:ext cx="1539065" cy="116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Срок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оценки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заявки до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 дней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527EBB-DEB8-472E-A747-0D0902CBD110}"/>
                </a:ext>
              </a:extLst>
            </p:cNvPr>
            <p:cNvSpPr txBox="1"/>
            <p:nvPr/>
          </p:nvSpPr>
          <p:spPr>
            <a:xfrm>
              <a:off x="7109203" y="3677618"/>
              <a:ext cx="1539065" cy="90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На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оборотные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средства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63E97A-08B9-4428-860A-3DDA8B9FE586}"/>
                </a:ext>
              </a:extLst>
            </p:cNvPr>
            <p:cNvSpPr txBox="1"/>
            <p:nvPr/>
          </p:nvSpPr>
          <p:spPr>
            <a:xfrm>
              <a:off x="5111826" y="3696820"/>
              <a:ext cx="1539065" cy="90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Для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развития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бизнеса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273288" y="3844232"/>
            <a:ext cx="4860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Специальные программы:</a:t>
            </a:r>
            <a:endParaRPr lang="ru-RU" b="1" dirty="0">
              <a:solidFill>
                <a:schemeClr val="bg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Начни своё дело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Предпринимательский заём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самозанятым</a:t>
            </a:r>
            <a:endParaRPr lang="ru-RU" dirty="0">
              <a:solidFill>
                <a:schemeClr val="bg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Отдаленные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2981937659"/>
      </p:ext>
    </p:extLst>
  </p:cSld>
  <p:clrMapOvr>
    <a:masterClrMapping/>
  </p:clrMapOvr>
</p:sld>
</file>

<file path=ppt/theme/theme1.xml><?xml version="1.0" encoding="utf-8"?>
<a:theme xmlns:a="http://schemas.openxmlformats.org/drawingml/2006/main" name="4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7656</TotalTime>
  <Words>1673</Words>
  <Application>Microsoft Office PowerPoint</Application>
  <PresentationFormat>Экран (16:9)</PresentationFormat>
  <Paragraphs>302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4_swiss-2</vt:lpstr>
      <vt:lpstr>Office Theme</vt:lpstr>
      <vt:lpstr>Презентация PowerPoint</vt:lpstr>
      <vt:lpstr>5. Предусмотрена возможность получения субсидии при наличии налоговой задолженности до 3 тысяч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ПРЕДПРИНИМАТЕЛЬСТВО</vt:lpstr>
      <vt:lpstr>ПЕРВЫЙ ПАКЕТ МЕР ПОДДЕРЖКИ</vt:lpstr>
      <vt:lpstr>Телефон горячей  линии - 0150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</dc:title>
  <dc:creator>Мининвест Московской области</dc:creator>
  <cp:lastModifiedBy>79854440390</cp:lastModifiedBy>
  <cp:revision>525</cp:revision>
  <cp:lastPrinted>2020-07-27T13:15:35Z</cp:lastPrinted>
  <dcterms:created xsi:type="dcterms:W3CDTF">2019-08-05T14:52:45Z</dcterms:created>
  <dcterms:modified xsi:type="dcterms:W3CDTF">2022-03-21T12:41:08Z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6398443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