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F87F-681E-4576-9A09-E8C4AEE1EAEF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6DF16-B86D-4CA5-AEEF-2AF2FD7AEE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F87F-681E-4576-9A09-E8C4AEE1EAEF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DF16-B86D-4CA5-AEEF-2AF2FD7AE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F87F-681E-4576-9A09-E8C4AEE1EAEF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6DF16-B86D-4CA5-AEEF-2AF2FD7AEE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F87F-681E-4576-9A09-E8C4AEE1EAEF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6DF16-B86D-4CA5-AEEF-2AF2FD7AEE0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F87F-681E-4576-9A09-E8C4AEE1EAEF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6DF16-B86D-4CA5-AEEF-2AF2FD7AEE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F87F-681E-4576-9A09-E8C4AEE1EAEF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6DF16-B86D-4CA5-AEEF-2AF2FD7AEE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F87F-681E-4576-9A09-E8C4AEE1EAEF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6DF16-B86D-4CA5-AEEF-2AF2FD7AEE0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F87F-681E-4576-9A09-E8C4AEE1EAEF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6DF16-B86D-4CA5-AEEF-2AF2FD7AEE0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F87F-681E-4576-9A09-E8C4AEE1EAEF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6DF16-B86D-4CA5-AEEF-2AF2FD7AEE0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F87F-681E-4576-9A09-E8C4AEE1EAEF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6DF16-B86D-4CA5-AEEF-2AF2FD7AEE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CF87F-681E-4576-9A09-E8C4AEE1EAEF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36DF16-B86D-4CA5-AEEF-2AF2FD7AEE0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8BCF87F-681E-4576-9A09-E8C4AEE1EAEF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C36DF16-B86D-4CA5-AEEF-2AF2FD7AEE0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1628800"/>
            <a:ext cx="3960440" cy="2152650"/>
          </a:xfrm>
        </p:spPr>
        <p:txBody>
          <a:bodyPr/>
          <a:lstStyle/>
          <a:p>
            <a:pPr algn="ctr"/>
            <a:r>
              <a:rPr lang="ru-RU" sz="8000" dirty="0" smtClean="0"/>
              <a:t>АЛЛЕЯ </a:t>
            </a:r>
            <a:br>
              <a:rPr lang="ru-RU" sz="8000" dirty="0" smtClean="0"/>
            </a:br>
            <a:r>
              <a:rPr lang="ru-RU" sz="8000" dirty="0" smtClean="0"/>
              <a:t>СЛАВЫ</a:t>
            </a:r>
            <a:endParaRPr lang="ru-RU" sz="8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3070750" cy="6525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3968" y="6093296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КАШИРА. 2023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287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1" b="7482"/>
          <a:stretch/>
        </p:blipFill>
        <p:spPr>
          <a:xfrm>
            <a:off x="251520" y="260648"/>
            <a:ext cx="3227294" cy="5728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260648"/>
            <a:ext cx="5256584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Сергей Евстафьевич Седукевич</a:t>
            </a:r>
            <a:r>
              <a:rPr lang="ru-RU" dirty="0"/>
              <a:t> </a:t>
            </a:r>
          </a:p>
          <a:p>
            <a:pPr algn="ctr"/>
            <a:r>
              <a:rPr lang="ru-RU" sz="1300" dirty="0" smtClean="0"/>
              <a:t>Герой Советского Союза, майор Советской армии, </a:t>
            </a:r>
            <a:r>
              <a:rPr lang="ru-RU" sz="1300" dirty="0"/>
              <a:t>участник Великой Отечественной </a:t>
            </a:r>
            <a:r>
              <a:rPr lang="ru-RU" sz="1300" dirty="0" smtClean="0"/>
              <a:t>войны.</a:t>
            </a:r>
          </a:p>
          <a:p>
            <a:pPr algn="ctr"/>
            <a:r>
              <a:rPr lang="ru-RU" sz="1300" dirty="0" smtClean="0"/>
              <a:t>Наш земляк – родился в городе Кашира в 1918 году.</a:t>
            </a:r>
          </a:p>
          <a:p>
            <a:pPr algn="ctr"/>
            <a:r>
              <a:rPr lang="ru-RU" sz="1300" dirty="0" smtClean="0"/>
              <a:t>С </a:t>
            </a:r>
            <a:r>
              <a:rPr lang="ru-RU" sz="1300" dirty="0"/>
              <a:t>1939 года  младший сержант Седукевич нёс дозоры в погранотряде НКВД Белорусского округа, где каширского призывника и застала война.</a:t>
            </a:r>
          </a:p>
          <a:p>
            <a:pPr algn="ctr"/>
            <a:r>
              <a:rPr lang="ru-RU" sz="1300" dirty="0"/>
              <a:t>Получив ранение, Сергей Седукевич после лечения в госпитале попросился на фронт, но парня-пограничника направили на курсы младших лейтенантов. Пройдя ускоренную офицерскую подготовку, Седукевич стал командиром артиллерийской батареи 902-го стрелкового полка 248-й стрелковой дивизии (5-й ударной армии 1-го Белорусского фронта). Молодой офицер-артиллерист прошёл долгий боевой путь от Волги до Берлина.</a:t>
            </a:r>
          </a:p>
          <a:p>
            <a:pPr algn="ctr"/>
            <a:r>
              <a:rPr lang="ru-RU" sz="1300" dirty="0" smtClean="0"/>
              <a:t>2 </a:t>
            </a:r>
            <a:r>
              <a:rPr lang="ru-RU" sz="1300" dirty="0"/>
              <a:t>февраля 1945 года, участвуя в отражении многочисленных контратак неприятельской пехоты и вражеской бронетехники, руководимая капитаном Сергеем </a:t>
            </a:r>
            <a:r>
              <a:rPr lang="ru-RU" sz="1300" dirty="0" err="1"/>
              <a:t>Седукевичем</a:t>
            </a:r>
            <a:r>
              <a:rPr lang="ru-RU" sz="1300" dirty="0"/>
              <a:t> батарея подбила 11 танков и 4 БТРа. Заменив выбывшего из строя командира стрелковой роты, раненый офицер артиллерист объединил силы, и наши воины удержали занимаемый рубеж.</a:t>
            </a:r>
          </a:p>
          <a:p>
            <a:pPr algn="ctr"/>
            <a:r>
              <a:rPr lang="ru-RU" sz="1300" dirty="0" smtClean="0"/>
              <a:t>24 </a:t>
            </a:r>
            <a:r>
              <a:rPr lang="ru-RU" sz="1300" dirty="0"/>
              <a:t>марта 1945 года </a:t>
            </a:r>
            <a:r>
              <a:rPr lang="ru-RU" sz="1300" dirty="0" smtClean="0"/>
              <a:t>ему было </a:t>
            </a:r>
            <a:r>
              <a:rPr lang="ru-RU" sz="1300" dirty="0"/>
              <a:t>присвоено звание Героя Советского Союза.</a:t>
            </a:r>
          </a:p>
          <a:p>
            <a:pPr algn="ctr"/>
            <a:r>
              <a:rPr lang="ru-RU" sz="1300" dirty="0" smtClean="0"/>
              <a:t>Награжден медалью </a:t>
            </a:r>
            <a:r>
              <a:rPr lang="ru-RU" sz="1300" dirty="0"/>
              <a:t>«Золотая Звезда» ордена </a:t>
            </a:r>
            <a:r>
              <a:rPr lang="ru-RU" sz="1300" dirty="0" smtClean="0"/>
              <a:t>Ленина</a:t>
            </a:r>
            <a:r>
              <a:rPr lang="ru-RU" sz="1300" dirty="0"/>
              <a:t>, орденом Ленина, двумя орденами Отечественной войны I степени, столькими же орденами Красной Звезды и ещё медалями.</a:t>
            </a:r>
          </a:p>
          <a:p>
            <a:pPr algn="ctr"/>
            <a:r>
              <a:rPr lang="ru-RU" sz="1300" dirty="0"/>
              <a:t>Оставшись в армейских рядах после победного мая сорок пятого, Сергей Евстафьевич в 1949 году окончил курсы усовершенствования офицерского состава.</a:t>
            </a:r>
          </a:p>
          <a:p>
            <a:pPr algn="ctr"/>
            <a:r>
              <a:rPr lang="ru-RU" sz="1300" dirty="0"/>
              <a:t>В звании майора в 1958 году Седукевич был уволен  в запас, вернулся на родину.</a:t>
            </a:r>
          </a:p>
          <a:p>
            <a:r>
              <a:rPr lang="ru-RU" sz="1100" dirty="0"/>
              <a:t> 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898534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9932"/>
          <a:stretch/>
        </p:blipFill>
        <p:spPr>
          <a:xfrm>
            <a:off x="251520" y="260648"/>
            <a:ext cx="3227294" cy="5393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260648"/>
            <a:ext cx="525658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Ионов Сергей Петрович</a:t>
            </a:r>
          </a:p>
          <a:p>
            <a:pPr algn="ctr"/>
            <a:r>
              <a:rPr lang="ru-RU" sz="1400" dirty="0" smtClean="0"/>
              <a:t>Герой Советского Союза, танкист.</a:t>
            </a:r>
          </a:p>
          <a:p>
            <a:pPr algn="ctr"/>
            <a:r>
              <a:rPr lang="ru-RU" sz="1400" dirty="0" smtClean="0"/>
              <a:t>Наш земляк –  родился в селе Злобино Каширского района в 1912 году.</a:t>
            </a:r>
          </a:p>
          <a:p>
            <a:pPr algn="ctr"/>
            <a:r>
              <a:rPr lang="ru-RU" sz="1400" dirty="0" smtClean="0"/>
              <a:t>Окончив пять классов школы, работал трактористом в колхозе. В 1934 году был призван в Красную Армию. Служил в Забайкалье в танковых войсках. Участвовал в боях с японскими самураями на озере Хасан.</a:t>
            </a:r>
          </a:p>
          <a:p>
            <a:pPr algn="ctr"/>
            <a:r>
              <a:rPr lang="ru-RU" sz="1400" dirty="0" smtClean="0"/>
              <a:t>В 1939 году вернулся в родное Злобино. Поступил работать в турбинный цех Каширской ГРЭС, где трудился до июля 1940 года. С июля 1940 года по сентябрь 1941 года работал трактористом.</a:t>
            </a:r>
          </a:p>
          <a:p>
            <a:pPr algn="ctr"/>
            <a:r>
              <a:rPr lang="ru-RU" sz="1400" dirty="0" smtClean="0"/>
              <a:t>С октября 1941 года Сергей Ионов участвует в боях на фронтах Великой Отечественной войны. 57 раз водил он свой танк в атаку. Сражался под Сталинградом, Харьковом, освобождал Донбасс, Украину. Механик –водитель танка  Т-34 третьей танковой бригады 23-го танкового корпуса Второго Украинского фронта гвардии старшина Ионов отличился при форсировании реки </a:t>
            </a:r>
            <a:r>
              <a:rPr lang="ru-RU" sz="1400" dirty="0" err="1" smtClean="0"/>
              <a:t>Сирет</a:t>
            </a:r>
            <a:r>
              <a:rPr lang="ru-RU" sz="1400" dirty="0" smtClean="0"/>
              <a:t> в Румынии. В бою он таранил вражеские танки, отремонтировав свою машину, снова вступал в бой.</a:t>
            </a:r>
          </a:p>
          <a:p>
            <a:pPr algn="ctr"/>
            <a:r>
              <a:rPr lang="ru-RU" sz="1400" dirty="0" smtClean="0"/>
              <a:t>Был демобилизован в 1945 году. До 1952 года работал трактористом в Ступино. Затем уехал в </a:t>
            </a:r>
            <a:r>
              <a:rPr lang="ru-RU" sz="1400" dirty="0" err="1" smtClean="0"/>
              <a:t>г.Находку</a:t>
            </a:r>
            <a:r>
              <a:rPr lang="ru-RU" sz="1400" dirty="0" smtClean="0"/>
              <a:t> Приморского края, где и умер в 1961 году. </a:t>
            </a:r>
            <a:br>
              <a:rPr lang="ru-RU" sz="1400" dirty="0" smtClean="0"/>
            </a:br>
            <a:r>
              <a:rPr lang="ru-RU" sz="1400" dirty="0" smtClean="0"/>
              <a:t>Награжден орденами Ленина, Красной Звезды, Отечественной войны второй степени, Славы третьей степени.</a:t>
            </a:r>
          </a:p>
          <a:p>
            <a:pPr algn="ctr"/>
            <a:r>
              <a:rPr lang="ru-RU" sz="1400" dirty="0"/>
              <a:t>Имя героя носят улица </a:t>
            </a:r>
            <a:r>
              <a:rPr lang="ru-RU" sz="1400" dirty="0" smtClean="0"/>
              <a:t>в </a:t>
            </a:r>
            <a:r>
              <a:rPr lang="ru-RU" sz="1400" dirty="0"/>
              <a:t>городе </a:t>
            </a:r>
            <a:r>
              <a:rPr lang="ru-RU" sz="1400" dirty="0" smtClean="0"/>
              <a:t>Кашира-2 </a:t>
            </a:r>
            <a:r>
              <a:rPr lang="ru-RU" sz="1400" dirty="0"/>
              <a:t>Московской области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39191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b="9932"/>
          <a:stretch/>
        </p:blipFill>
        <p:spPr>
          <a:xfrm>
            <a:off x="251520" y="548680"/>
            <a:ext cx="3227294" cy="54677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2996" y="907328"/>
            <a:ext cx="532859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Илья Михайлович </a:t>
            </a:r>
            <a:r>
              <a:rPr lang="ru-RU" b="1" dirty="0" smtClean="0"/>
              <a:t>Павловский</a:t>
            </a:r>
          </a:p>
          <a:p>
            <a:pPr algn="ctr"/>
            <a:r>
              <a:rPr lang="ru-RU" sz="1400" dirty="0" smtClean="0"/>
              <a:t>Герой </a:t>
            </a:r>
            <a:r>
              <a:rPr lang="ru-RU" sz="1400" dirty="0"/>
              <a:t>Советского </a:t>
            </a:r>
            <a:r>
              <a:rPr lang="ru-RU" sz="1400" dirty="0" smtClean="0"/>
              <a:t>Союза, участник Великой Отечественной войны. Украинец, в 1933 году в 10 лет приехал с родителями в деревню Бурцево Каширского района.</a:t>
            </a:r>
            <a:endParaRPr lang="ru-RU" sz="1400" dirty="0"/>
          </a:p>
          <a:p>
            <a:pPr algn="ctr"/>
            <a:r>
              <a:rPr lang="ru-RU" sz="1400" dirty="0"/>
              <a:t>Когда началась война, Илье Павловскому шел восемнадцатый год. </a:t>
            </a:r>
            <a:r>
              <a:rPr lang="ru-RU" sz="1400" dirty="0" smtClean="0"/>
              <a:t>Свое </a:t>
            </a:r>
            <a:r>
              <a:rPr lang="ru-RU" sz="1400" dirty="0"/>
              <a:t>боевое крещение Илья Павловский принял в конце 1942 года в ходе ожесточенной битвы на Волге. Сержант Павловский был и рядовым летчиком, и командиром звена, и заместителем командира авиационной эскадрильи 659-го истребительного авиационного полка. </a:t>
            </a:r>
          </a:p>
          <a:p>
            <a:pPr algn="ctr"/>
            <a:r>
              <a:rPr lang="ru-RU" sz="1400" dirty="0"/>
              <a:t>К концу войны Илья Павловский выполнил 379 боевых вылетов, сбил лично 20 и в группе 9 самолетов врага.</a:t>
            </a:r>
          </a:p>
          <a:p>
            <a:pPr algn="ctr"/>
            <a:r>
              <a:rPr lang="ru-RU" sz="1400" dirty="0"/>
              <a:t>За свои боевые достижения Илья Михайлович Указом Президиума Верховного Совета СССР от 18 августа 1945 года был удостоен высокого звания Героя Советского Союза с вручением ордена Ленина и медали «Золотая Звезда».</a:t>
            </a:r>
          </a:p>
          <a:p>
            <a:pPr algn="ctr"/>
            <a:r>
              <a:rPr lang="ru-RU" sz="1400" dirty="0"/>
              <a:t>После войны Илья Павловский продолжил службу в ВВС. Служил на Дальнем Востоке и в Крыму. </a:t>
            </a:r>
            <a:endParaRPr lang="ru-RU" sz="1400" dirty="0" smtClean="0"/>
          </a:p>
          <a:p>
            <a:pPr algn="ctr"/>
            <a:r>
              <a:rPr lang="ru-RU" sz="1400" dirty="0" smtClean="0"/>
              <a:t>С </a:t>
            </a:r>
            <a:r>
              <a:rPr lang="ru-RU" sz="1400" dirty="0"/>
              <a:t>1974 года полковник И.М. Павловский - в запасе. Жил в городе Севастополе, где и был похоронен в 1982 году.</a:t>
            </a:r>
          </a:p>
          <a:p>
            <a:pPr algn="ctr"/>
            <a:r>
              <a:rPr lang="ru-RU" sz="1400" dirty="0"/>
              <a:t>На доме в г. Севастополе, где жил Герой, установлена мемориальная доска.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85250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9" b="9796"/>
          <a:stretch/>
        </p:blipFill>
        <p:spPr>
          <a:xfrm>
            <a:off x="276063" y="436510"/>
            <a:ext cx="3227294" cy="5617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404664"/>
            <a:ext cx="518457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Василий Романович </a:t>
            </a:r>
            <a:r>
              <a:rPr lang="ru-RU" b="1" dirty="0" smtClean="0"/>
              <a:t>Лазарев</a:t>
            </a:r>
          </a:p>
          <a:p>
            <a:pPr algn="ctr"/>
            <a:r>
              <a:rPr lang="ru-RU" sz="1400" b="1" dirty="0" smtClean="0"/>
              <a:t>Герой Советского Союза, </a:t>
            </a:r>
            <a:r>
              <a:rPr lang="ru-RU" sz="1400" dirty="0" smtClean="0"/>
              <a:t>майор</a:t>
            </a:r>
            <a:r>
              <a:rPr lang="ru-RU" sz="1400" dirty="0"/>
              <a:t> Советской Армии, участник Великой Отечественной </a:t>
            </a:r>
            <a:r>
              <a:rPr lang="ru-RU" sz="1400" dirty="0" smtClean="0"/>
              <a:t>войны. </a:t>
            </a:r>
          </a:p>
          <a:p>
            <a:pPr algn="ctr"/>
            <a:r>
              <a:rPr lang="ru-RU" sz="1400" dirty="0" smtClean="0"/>
              <a:t>Наш земляк – родился в селе Колтово Каширского района в 1920 году.</a:t>
            </a:r>
          </a:p>
          <a:p>
            <a:pPr algn="ctr"/>
            <a:r>
              <a:rPr lang="ru-RU" sz="1400" dirty="0" smtClean="0"/>
              <a:t>К </a:t>
            </a:r>
            <a:r>
              <a:rPr lang="ru-RU" sz="1400" dirty="0"/>
              <a:t>марту 1945 года гвардии старший лейтенант Василий Лазарев командовал звеном 173-го гвардейского штурмового авиаполка 11-й гвардейской штурмовой авиадивизии 16-й воздушной армии 1-го Белорусского фронта. К тому времени он совершил 115 боевых вылетов на штурмовку скоплений боевой техники и живой силы противника, нанеся ему большие потери.</a:t>
            </a:r>
          </a:p>
          <a:p>
            <a:pPr algn="ctr"/>
            <a:r>
              <a:rPr lang="ru-RU" sz="1400" dirty="0"/>
              <a:t>Указом Президиума Верховного Совета СССР от 15 мая 1946 года гвардии старший лейтенант Василий Лазарев был удостоен высокого звания Героя Советского Союза с вручением ордена Ленина и медали «Золотая Звезда». </a:t>
            </a:r>
          </a:p>
          <a:p>
            <a:pPr algn="ctr"/>
            <a:r>
              <a:rPr lang="ru-RU" sz="1400" dirty="0"/>
              <a:t>После окончания войны Лазарев продолжил службу в Советской Армии. В 1955 году в звании майора он был уволен в запас. Проживал в городе Барановичи Брестской области Белорусской ССР.</a:t>
            </a:r>
          </a:p>
          <a:p>
            <a:pPr algn="ctr"/>
            <a:r>
              <a:rPr lang="ru-RU" sz="1400" dirty="0"/>
              <a:t>Был также награждён тремя орденами Красного Знамени, двумя орденами Отечественной войны 1-й степени, орденом Красной Звезды, рядом медалей.</a:t>
            </a:r>
          </a:p>
          <a:p>
            <a:pPr algn="ctr"/>
            <a:r>
              <a:rPr lang="ru-RU" sz="1400" dirty="0"/>
              <a:t>Благодарные односельчане не забыли своего героя. Накануне Дня Победы 8 мая 2013 года в МБОУ «Тарасковская СОШ» состоялось торжественное мероприятие, посвященное открытию Памятной доски Герою Советского Союза Лазареву Василию Романовичу.</a:t>
            </a:r>
          </a:p>
          <a:p>
            <a:r>
              <a:rPr lang="ru-RU" sz="1400" dirty="0"/>
              <a:t> 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021894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 b="6123"/>
          <a:stretch/>
        </p:blipFill>
        <p:spPr>
          <a:xfrm>
            <a:off x="251520" y="260648"/>
            <a:ext cx="3227294" cy="5859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332656"/>
            <a:ext cx="5400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Румянцев Федор Селиверстович</a:t>
            </a:r>
            <a:r>
              <a:rPr lang="ru-RU" dirty="0"/>
              <a:t> </a:t>
            </a:r>
          </a:p>
          <a:p>
            <a:pPr algn="ctr"/>
            <a:r>
              <a:rPr lang="ru-RU" sz="1400" dirty="0" smtClean="0"/>
              <a:t>Герой Советского Союза, полковник</a:t>
            </a:r>
            <a:r>
              <a:rPr lang="ru-RU" sz="1400" dirty="0"/>
              <a:t> Советской Армии, участник Великой Отечественной </a:t>
            </a:r>
            <a:r>
              <a:rPr lang="ru-RU" sz="1400" dirty="0" smtClean="0"/>
              <a:t>войны.</a:t>
            </a:r>
          </a:p>
          <a:p>
            <a:pPr algn="ctr"/>
            <a:r>
              <a:rPr lang="ru-RU" sz="1400" dirty="0" smtClean="0"/>
              <a:t>Наш земляк – родился в селе Рождественно Каширского района в 1916 году.</a:t>
            </a:r>
          </a:p>
          <a:p>
            <a:pPr algn="ctr"/>
            <a:r>
              <a:rPr lang="ru-RU" sz="1400" dirty="0" smtClean="0"/>
              <a:t>С августа 1941 года и до конца войны воевал на разных фронтах сначала штурманов самолета, а затем штурманом эскадрильи 22-го гвардейского авиационного полка 5-й гвардейской авиационной дивизии авиации дальнего действия.</a:t>
            </a:r>
          </a:p>
          <a:p>
            <a:pPr algn="ctr"/>
            <a:r>
              <a:rPr lang="ru-RU" sz="1400" dirty="0" smtClean="0"/>
              <a:t>Указом </a:t>
            </a:r>
            <a:r>
              <a:rPr lang="ru-RU" sz="1400" dirty="0"/>
              <a:t>Президиума Верховного Совета СССР от 5 ноября 1944 года за «образцовое выполнение заданий командования и проявленные при этом мужество и героизм» гвардии капитан Фёдор Румянцев был удостоен высокого звания Героя Советского Союза  с вручением ордена Ленина и медали «Золотая Звезда» </a:t>
            </a:r>
            <a:r>
              <a:rPr lang="ru-RU" sz="1400" dirty="0" smtClean="0"/>
              <a:t>.</a:t>
            </a:r>
            <a:endParaRPr lang="ru-RU" sz="1400" dirty="0"/>
          </a:p>
          <a:p>
            <a:pPr algn="ctr"/>
            <a:r>
              <a:rPr lang="ru-RU" sz="1400" dirty="0"/>
              <a:t>К концу войны Федор Румянцев выполнил около 200 </a:t>
            </a:r>
            <a:r>
              <a:rPr lang="ru-RU" sz="1400" dirty="0" smtClean="0"/>
              <a:t> боевых </a:t>
            </a:r>
            <a:r>
              <a:rPr lang="ru-RU" sz="1400" dirty="0"/>
              <a:t>вылетов, из них 56 по специальным заданиям. Подготовил 24 штурмана.          </a:t>
            </a:r>
          </a:p>
          <a:p>
            <a:pPr algn="ctr"/>
            <a:r>
              <a:rPr lang="ru-RU" sz="1400" dirty="0"/>
              <a:t>Был также награждён двумя орденами Красного Знамени, двумя орденами Отечественной войны 1-й степени, двумя орденами Красной Звезды, орденом Ленина, рядом медалей и югославским орденом «партизанская Звезда» 1-й степени.</a:t>
            </a:r>
          </a:p>
          <a:p>
            <a:pPr algn="ctr"/>
            <a:r>
              <a:rPr lang="ru-RU" sz="1400" dirty="0"/>
              <a:t>Почетный летчик ВВС и ПВО Югославской народной армии.</a:t>
            </a:r>
          </a:p>
          <a:p>
            <a:pPr algn="ctr"/>
            <a:r>
              <a:rPr lang="ru-RU" sz="1400" dirty="0"/>
              <a:t>После окончания войны Румянцев продолжил службу в Военно-воздушных силах.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4580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 b="5714"/>
          <a:stretch/>
        </p:blipFill>
        <p:spPr>
          <a:xfrm>
            <a:off x="251520" y="260648"/>
            <a:ext cx="3227294" cy="59622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404664"/>
            <a:ext cx="53285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Гаврилин Павел Федорович</a:t>
            </a:r>
            <a:r>
              <a:rPr lang="ru-RU" dirty="0"/>
              <a:t> </a:t>
            </a:r>
            <a:endParaRPr lang="ru-RU" sz="1400" dirty="0"/>
          </a:p>
          <a:p>
            <a:pPr algn="ctr"/>
            <a:r>
              <a:rPr lang="ru-RU" sz="1400" dirty="0"/>
              <a:t> Герой Советского </a:t>
            </a:r>
            <a:r>
              <a:rPr lang="ru-RU" sz="1400" dirty="0" smtClean="0"/>
              <a:t>Союза, советский </a:t>
            </a:r>
            <a:r>
              <a:rPr lang="ru-RU" sz="1400" dirty="0"/>
              <a:t>военный летчик, участник Великой Отечественной </a:t>
            </a:r>
            <a:r>
              <a:rPr lang="ru-RU" sz="1400" dirty="0" smtClean="0"/>
              <a:t>войны.</a:t>
            </a:r>
          </a:p>
          <a:p>
            <a:pPr algn="ctr"/>
            <a:r>
              <a:rPr lang="ru-RU" sz="1400" dirty="0" smtClean="0"/>
              <a:t>Родился в селе Малиново Горьковской области в 1920 году, в 1937 году приехал в Каширский район к старшему брату, здесь окончил 8 классов.</a:t>
            </a:r>
            <a:endParaRPr lang="ru-RU" sz="1400" dirty="0"/>
          </a:p>
          <a:p>
            <a:pPr algn="ctr"/>
            <a:r>
              <a:rPr lang="ru-RU" sz="1400" dirty="0"/>
              <a:t>В 1939 году по комсомольской путевке райвоенкомат направил его в школу летчиков, которую Павел Федорович закончил весной 1941 года по окончании которой был направлен в истребительный полк на Дальний Восток. Здесь его и застала Великая Отечественная война.</a:t>
            </a:r>
          </a:p>
          <a:p>
            <a:pPr algn="ctr"/>
            <a:r>
              <a:rPr lang="ru-RU" sz="1400" dirty="0"/>
              <a:t>Павел Федорович Гаврилин прошел путь от рядового пилота до командира звена. В одном из боев его самолет был поврежден, а снаряд, пробив бронеспинку, вонзился в тело летчика. В госпитале Мелитополя его удалить не смогли. Так с немецким  «гостинцем» в груди он дошел до Берлина. И лишь в 1984 году ему успешно была проведена операция. </a:t>
            </a:r>
          </a:p>
          <a:p>
            <a:pPr algn="ctr"/>
            <a:r>
              <a:rPr lang="ru-RU" sz="1400" dirty="0"/>
              <a:t>Всего за годы войны Павел Гаврилин совершил 244 боевых вылетов, проведя 54 воздушных боя. Лично сбил 19 самолетов противника. </a:t>
            </a:r>
            <a:endParaRPr lang="ru-RU" sz="1400" dirty="0" smtClean="0"/>
          </a:p>
          <a:p>
            <a:pPr algn="ctr"/>
            <a:r>
              <a:rPr lang="ru-RU" sz="1400" dirty="0" smtClean="0"/>
              <a:t>Указом </a:t>
            </a:r>
            <a:r>
              <a:rPr lang="ru-RU" sz="1400" dirty="0"/>
              <a:t>Президиума Верховного Совета СССР от 15 мая 1946 года Павлу Федоровичу Гаврилину было присвоено звание Героя Советского Союза.</a:t>
            </a:r>
          </a:p>
          <a:p>
            <a:pPr algn="ctr"/>
            <a:r>
              <a:rPr lang="ru-RU" sz="1400" dirty="0"/>
              <a:t>Павел Федорович Гаврилин еще десять лет после окончания войны продолжал служить в армии, летал на боевых самолетах, дослужившись до звания </a:t>
            </a:r>
            <a:r>
              <a:rPr lang="ru-RU" sz="1400" dirty="0" smtClean="0"/>
              <a:t>подполковника.</a:t>
            </a:r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514352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5" b="14830"/>
          <a:stretch/>
        </p:blipFill>
        <p:spPr>
          <a:xfrm>
            <a:off x="241234" y="490899"/>
            <a:ext cx="3227294" cy="5001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6809" y="512806"/>
            <a:ext cx="532859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Леонид Илларионович Иванов </a:t>
            </a:r>
          </a:p>
          <a:p>
            <a:pPr algn="ctr"/>
            <a:r>
              <a:rPr lang="ru-RU" sz="1400" dirty="0"/>
              <a:t>Г</a:t>
            </a:r>
            <a:r>
              <a:rPr lang="ru-RU" sz="1400" dirty="0" smtClean="0"/>
              <a:t>ерой </a:t>
            </a:r>
            <a:r>
              <a:rPr lang="ru-RU" sz="1400" dirty="0"/>
              <a:t>Советского Союза, </a:t>
            </a:r>
            <a:r>
              <a:rPr lang="ru-RU" sz="1400" dirty="0" smtClean="0"/>
              <a:t>летчик – истребитель. </a:t>
            </a:r>
          </a:p>
          <a:p>
            <a:pPr algn="ctr"/>
            <a:r>
              <a:rPr lang="ru-RU" sz="1400" dirty="0" smtClean="0"/>
              <a:t>Наш земляк – родился на станции Кашира в 1909 году.</a:t>
            </a:r>
          </a:p>
          <a:p>
            <a:pPr algn="ctr"/>
            <a:r>
              <a:rPr lang="ru-RU" sz="1400" dirty="0" smtClean="0"/>
              <a:t>В 1935 году, закончив военную школу летчиков имени Сталинградского Краснознаменного пролетариата, служил в истребительной авиации на Дальнем Востоке и Крайнем Севере. </a:t>
            </a:r>
          </a:p>
          <a:p>
            <a:pPr algn="ctr"/>
            <a:r>
              <a:rPr lang="ru-RU" sz="1400" dirty="0" smtClean="0"/>
              <a:t>Участвовал в советско-финской войне 1939-1940гг.</a:t>
            </a:r>
          </a:p>
          <a:p>
            <a:pPr algn="ctr"/>
            <a:r>
              <a:rPr lang="ru-RU" sz="1400" dirty="0" smtClean="0">
                <a:effectLst/>
              </a:rPr>
              <a:t>Участник Великой отечественной войны с июня 1941 года. Командир эскадрильи 147-го истребительного полка 1-й смешанной авиационной дивизии 14-й армии Северного флота.</a:t>
            </a:r>
          </a:p>
          <a:p>
            <a:pPr algn="ctr"/>
            <a:r>
              <a:rPr lang="ru-RU" sz="1400" dirty="0" smtClean="0"/>
              <a:t>Старший лейтенант Иванов в воздушных боях 26-27 июня 1941 года сбил два вражеских самолета во время их налета на город и железнодорожный узел Кандалакши Мурманской области.</a:t>
            </a:r>
          </a:p>
          <a:p>
            <a:pPr algn="ctr"/>
            <a:r>
              <a:rPr lang="ru-RU" sz="1400" dirty="0" smtClean="0">
                <a:effectLst/>
              </a:rPr>
              <a:t>Погиб в воздушном бою 28 июня 1941 года.</a:t>
            </a:r>
          </a:p>
          <a:p>
            <a:pPr algn="ctr"/>
            <a:r>
              <a:rPr lang="ru-RU" sz="1400" dirty="0" smtClean="0"/>
              <a:t>Звание Героя Советского Союза присвоено 22 июля 1941 года посмертно.</a:t>
            </a:r>
          </a:p>
          <a:p>
            <a:pPr algn="ctr"/>
            <a:r>
              <a:rPr lang="ru-RU" sz="1400" dirty="0" smtClean="0">
                <a:effectLst/>
              </a:rPr>
              <a:t>Награжден орденами Ленина и «Знак Почета».</a:t>
            </a:r>
          </a:p>
          <a:p>
            <a:pPr algn="ctr"/>
            <a:r>
              <a:rPr lang="ru-RU" sz="1400" dirty="0" smtClean="0"/>
              <a:t>Имя героя носит улица на станции Кашира Московской области</a:t>
            </a:r>
            <a:endParaRPr lang="ru-RU" sz="1400" dirty="0" smtClean="0">
              <a:effectLst/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24561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13469"/>
          <a:stretch/>
        </p:blipFill>
        <p:spPr>
          <a:xfrm>
            <a:off x="266327" y="550622"/>
            <a:ext cx="3227294" cy="5150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98979" y="1340768"/>
            <a:ext cx="525658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Зайцев Михаил </a:t>
            </a:r>
            <a:r>
              <a:rPr lang="ru-RU" dirty="0" smtClean="0"/>
              <a:t>Тимофеевич</a:t>
            </a:r>
          </a:p>
          <a:p>
            <a:pPr algn="ctr"/>
            <a:r>
              <a:rPr lang="ru-RU" sz="1400" dirty="0" smtClean="0"/>
              <a:t>Участник Великой Отечественной войны,</a:t>
            </a:r>
            <a:r>
              <a:rPr lang="ru-RU" sz="1400" dirty="0"/>
              <a:t> полный кавалер ордена Славы, награжден орденами Отечественной войны </a:t>
            </a:r>
            <a:endParaRPr lang="ru-RU" sz="1400" dirty="0" smtClean="0"/>
          </a:p>
          <a:p>
            <a:pPr algn="ctr"/>
            <a:r>
              <a:rPr lang="ru-RU" sz="1400" dirty="0" smtClean="0"/>
              <a:t>1-й </a:t>
            </a:r>
            <a:r>
              <a:rPr lang="ru-RU" sz="1400" dirty="0"/>
              <a:t>степени, «Знаком Почета», Славы 3-х степеней, медалями, в том числе медалью «За отвагу</a:t>
            </a:r>
            <a:r>
              <a:rPr lang="ru-RU" sz="1400" dirty="0" smtClean="0"/>
              <a:t>»</a:t>
            </a:r>
          </a:p>
          <a:p>
            <a:pPr algn="ctr"/>
            <a:r>
              <a:rPr lang="ru-RU" sz="1400" dirty="0" smtClean="0"/>
              <a:t> Наш земляк – родился в деревне Горки Каширского района в 1924 году, почетный </a:t>
            </a:r>
            <a:r>
              <a:rPr lang="ru-RU" sz="1400" dirty="0"/>
              <a:t>гражданин города </a:t>
            </a:r>
            <a:r>
              <a:rPr lang="ru-RU" sz="1400" dirty="0" smtClean="0"/>
              <a:t>Кашира.</a:t>
            </a:r>
          </a:p>
          <a:p>
            <a:pPr algn="ctr"/>
            <a:r>
              <a:rPr lang="ru-RU" sz="1400" dirty="0"/>
              <a:t>В июле 1942 года был призван Каширским райвоенкоматом в Красную Армию. Принимал участие в боях Великой Отечественной войны </a:t>
            </a:r>
            <a:r>
              <a:rPr lang="ru-RU" sz="1400" dirty="0" smtClean="0"/>
              <a:t>с </a:t>
            </a:r>
            <a:r>
              <a:rPr lang="ru-RU" sz="1400" dirty="0"/>
              <a:t>августа 1942 года. </a:t>
            </a:r>
            <a:endParaRPr lang="ru-RU" sz="1400" dirty="0" smtClean="0"/>
          </a:p>
          <a:p>
            <a:pPr algn="ctr"/>
            <a:r>
              <a:rPr lang="ru-RU" sz="1400" dirty="0" smtClean="0"/>
              <a:t>Воевал </a:t>
            </a:r>
            <a:r>
              <a:rPr lang="ru-RU" sz="1400" dirty="0"/>
              <a:t>на Донском, Юго-Западном, Степном, </a:t>
            </a:r>
            <a:r>
              <a:rPr lang="ru-RU" sz="1400" dirty="0" smtClean="0"/>
              <a:t>1, 2-м </a:t>
            </a:r>
            <a:r>
              <a:rPr lang="ru-RU" sz="1400" dirty="0"/>
              <a:t>и </a:t>
            </a:r>
            <a:r>
              <a:rPr lang="ru-RU" sz="1400" dirty="0" smtClean="0"/>
              <a:t>3-м </a:t>
            </a:r>
            <a:r>
              <a:rPr lang="ru-RU" sz="1400" dirty="0"/>
              <a:t>Украинских фронтах. </a:t>
            </a:r>
            <a:r>
              <a:rPr lang="ru-RU" sz="1400" dirty="0" smtClean="0"/>
              <a:t>Был наводчиком, затем командиром орудия артиллерийской батареи гвардейского стрелкового полка. С боями прошел Михаил Зайцев от Волги до Берлина и стал полным кавалером ордена Славы.</a:t>
            </a:r>
          </a:p>
          <a:p>
            <a:pPr algn="ctr"/>
            <a:r>
              <a:rPr lang="ru-RU" sz="1400" dirty="0" smtClean="0"/>
              <a:t>День </a:t>
            </a:r>
            <a:r>
              <a:rPr lang="ru-RU" sz="1400" dirty="0"/>
              <a:t>Победы встретил в столице Чехословакии городе Прага. В 1946 году в звании старшины был демобилизован и вернулся на родину в Каширу</a:t>
            </a:r>
            <a:r>
              <a:rPr lang="ru-RU" sz="1600" dirty="0"/>
              <a:t>. </a:t>
            </a: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949284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6" b="13606"/>
          <a:stretch/>
        </p:blipFill>
        <p:spPr>
          <a:xfrm>
            <a:off x="3347864" y="2033433"/>
            <a:ext cx="2912024" cy="46557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r="30306"/>
          <a:stretch/>
        </p:blipFill>
        <p:spPr>
          <a:xfrm>
            <a:off x="179512" y="3140968"/>
            <a:ext cx="3036506" cy="2775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36"/>
          <a:stretch/>
        </p:blipFill>
        <p:spPr>
          <a:xfrm>
            <a:off x="6444208" y="2368726"/>
            <a:ext cx="2545788" cy="4320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48680"/>
            <a:ext cx="8666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cs typeface="Aharoni" panose="02010803020104030203" pitchFamily="2" charset="-79"/>
              </a:rPr>
              <a:t>ЧАСОВНЯ-МЕМОРИАЛ  ВОИНАМ – ИНТЕРНАЦИОНАЛИСТАМ</a:t>
            </a:r>
          </a:p>
          <a:p>
            <a:pPr algn="ctr"/>
            <a:r>
              <a:rPr lang="ru-RU" b="1" dirty="0" smtClean="0">
                <a:cs typeface="Aharoni" panose="02010803020104030203" pitchFamily="2" charset="-79"/>
              </a:rPr>
              <a:t>погибшим в локальных войнах и военных конфликтах</a:t>
            </a:r>
            <a:endParaRPr lang="ru-RU" b="1" dirty="0">
              <a:cs typeface="Aharoni" panose="02010803020104030203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184482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ПОМНИМ…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7119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25" y="188640"/>
            <a:ext cx="8568952" cy="64267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7544" y="4581128"/>
            <a:ext cx="8230007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cs typeface="Aharoni" panose="02010803020104030203" pitchFamily="2" charset="-79"/>
              </a:rPr>
              <a:t>Тысячи каширян были участниками </a:t>
            </a:r>
            <a:br>
              <a:rPr lang="ru-RU" sz="2000" b="1" dirty="0">
                <a:cs typeface="Aharoni" panose="02010803020104030203" pitchFamily="2" charset="-79"/>
              </a:rPr>
            </a:br>
            <a:r>
              <a:rPr lang="ru-RU" sz="2000" b="1" dirty="0">
                <a:cs typeface="Aharoni" panose="02010803020104030203" pitchFamily="2" charset="-79"/>
              </a:rPr>
              <a:t>Великой </a:t>
            </a:r>
            <a:r>
              <a:rPr lang="ru-RU" sz="2000" b="1">
                <a:cs typeface="Aharoni" panose="02010803020104030203" pitchFamily="2" charset="-79"/>
              </a:rPr>
              <a:t>Отечественной </a:t>
            </a:r>
            <a:r>
              <a:rPr lang="ru-RU" sz="2000" b="1" smtClean="0">
                <a:cs typeface="Aharoni" panose="02010803020104030203" pitchFamily="2" charset="-79"/>
              </a:rPr>
              <a:t>войны. </a:t>
            </a:r>
            <a:endParaRPr lang="ru-RU" sz="2000" b="1" dirty="0" smtClean="0">
              <a:cs typeface="Aharoni" panose="02010803020104030203" pitchFamily="2" charset="-79"/>
            </a:endParaRPr>
          </a:p>
          <a:p>
            <a:pPr algn="ctr"/>
            <a:r>
              <a:rPr lang="ru-RU" sz="2000" b="1" dirty="0">
                <a:cs typeface="Aharoni" panose="02010803020104030203" pitchFamily="2" charset="-79"/>
              </a:rPr>
              <a:t>Многие награждены орденами и медалями Советского Союза, многие не вернулись с поля </a:t>
            </a:r>
            <a:r>
              <a:rPr lang="ru-RU" sz="2000" b="1" dirty="0" smtClean="0">
                <a:cs typeface="Aharoni" panose="02010803020104030203" pitchFamily="2" charset="-79"/>
              </a:rPr>
              <a:t>брани.</a:t>
            </a:r>
          </a:p>
          <a:p>
            <a:pPr algn="ctr"/>
            <a:r>
              <a:rPr lang="ru-RU" sz="2000" b="1" dirty="0">
                <a:cs typeface="Aharoni" panose="02010803020104030203" pitchFamily="2" charset="-79"/>
              </a:rPr>
              <a:t>Они навсегда останутся в благодарной памяти народа…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5074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1" b="16870"/>
          <a:stretch/>
        </p:blipFill>
        <p:spPr>
          <a:xfrm>
            <a:off x="251520" y="548680"/>
            <a:ext cx="3227294" cy="52531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3746" y="548680"/>
            <a:ext cx="5184576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Иван Савельевич </a:t>
            </a:r>
            <a:r>
              <a:rPr lang="ru-RU" b="1" dirty="0" smtClean="0"/>
              <a:t>Ходырев </a:t>
            </a:r>
          </a:p>
          <a:p>
            <a:pPr algn="ctr"/>
            <a:r>
              <a:rPr lang="ru-RU" sz="1400" dirty="0" smtClean="0"/>
              <a:t>участник </a:t>
            </a:r>
            <a:r>
              <a:rPr lang="ru-RU" sz="1400" dirty="0"/>
              <a:t>трех войн – Первой мировой, Гражданской и Великой Отечественной. </a:t>
            </a:r>
            <a:endParaRPr lang="ru-RU" sz="1400" dirty="0" smtClean="0"/>
          </a:p>
          <a:p>
            <a:pPr algn="ctr"/>
            <a:r>
              <a:rPr lang="ru-RU" sz="1400" dirty="0" smtClean="0"/>
              <a:t>Бывший </a:t>
            </a:r>
            <a:r>
              <a:rPr lang="ru-RU" sz="1400" dirty="0"/>
              <a:t>старший унтер-офицер и кавалер всех 4-х степеней ордена «Георгиевского креста», также награжден Георгиевской медалью 4-й </a:t>
            </a:r>
            <a:r>
              <a:rPr lang="ru-RU" sz="1400" dirty="0" smtClean="0"/>
              <a:t>степени, в </a:t>
            </a:r>
            <a:r>
              <a:rPr lang="ru-RU" sz="1400" dirty="0"/>
              <a:t>годы Великой Отечественной войны Орденом Славы 3-й ст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/>
              <a:t>В годы Первой мировой войны Иван Савельевич воевал в составе 5 стрелкового полка, в команде связи. Участник боев на Северо-Западном и Юго-Западном </a:t>
            </a:r>
            <a:r>
              <a:rPr lang="ru-RU" sz="1400" dirty="0" smtClean="0"/>
              <a:t>фронтах. </a:t>
            </a:r>
          </a:p>
          <a:p>
            <a:pPr algn="ctr"/>
            <a:r>
              <a:rPr lang="ru-RU" sz="1400" dirty="0" smtClean="0"/>
              <a:t>С  </a:t>
            </a:r>
            <a:r>
              <a:rPr lang="ru-RU" sz="1400" dirty="0"/>
              <a:t>ноября </a:t>
            </a:r>
            <a:r>
              <a:rPr lang="ru-RU" sz="1400" dirty="0" smtClean="0"/>
              <a:t>1918-го  </a:t>
            </a:r>
            <a:r>
              <a:rPr lang="ru-RU" sz="1400" dirty="0"/>
              <a:t>по май 1920 </a:t>
            </a:r>
            <a:r>
              <a:rPr lang="ru-RU" sz="1400" dirty="0" smtClean="0"/>
              <a:t>-го </a:t>
            </a:r>
            <a:r>
              <a:rPr lang="ru-RU" sz="1400" dirty="0"/>
              <a:t>участвовал в Гражданской войне в боях по освобождению Кавказа и Крыма.</a:t>
            </a:r>
          </a:p>
          <a:p>
            <a:pPr algn="ctr"/>
            <a:r>
              <a:rPr lang="ru-RU" sz="1400" dirty="0"/>
              <a:t>С октября 1941 г. вновь на </a:t>
            </a:r>
            <a:r>
              <a:rPr lang="ru-RU" sz="1400" dirty="0" smtClean="0"/>
              <a:t>фронте, </a:t>
            </a:r>
            <a:r>
              <a:rPr lang="ru-RU" sz="1400" dirty="0"/>
              <a:t>призывался Каширским </a:t>
            </a:r>
            <a:r>
              <a:rPr lang="ru-RU" sz="1400" dirty="0" smtClean="0"/>
              <a:t>РВК, так как проживал в деревне Труфаново Каширского района. Несмотря </a:t>
            </a:r>
            <a:r>
              <a:rPr lang="ru-RU" sz="1400" dirty="0"/>
              <a:t>на возраст (в начале войны Ивану Савельевичу уже было 50 лет), «службу несет исправно. Как старый солдат является образцом для молодых бойцов в вопросах дисциплины, личного поведения и четкости в выполнении приказаний».</a:t>
            </a:r>
          </a:p>
          <a:p>
            <a:pPr algn="ctr"/>
            <a:r>
              <a:rPr lang="ru-RU" sz="1400" dirty="0"/>
              <a:t>В </a:t>
            </a:r>
            <a:r>
              <a:rPr lang="ru-RU" sz="1400" dirty="0" smtClean="0"/>
              <a:t>1944 году </a:t>
            </a:r>
            <a:r>
              <a:rPr lang="ru-RU" sz="1400" dirty="0"/>
              <a:t>санитар-носильщик 412 отд. медсанбата </a:t>
            </a:r>
            <a:r>
              <a:rPr lang="ru-RU" sz="1400" dirty="0" smtClean="0"/>
              <a:t>1113сп 330сд </a:t>
            </a:r>
            <a:r>
              <a:rPr lang="ru-RU" sz="1400" dirty="0"/>
              <a:t>ефрейтор Иван Ходырев был удостоен ордена Славы 3-й степени «за долголетнюю самоотверженную службу в русской армии».</a:t>
            </a:r>
          </a:p>
          <a:p>
            <a:pPr algn="ctr"/>
            <a:r>
              <a:rPr lang="ru-RU" sz="1400" dirty="0"/>
              <a:t>Демобилизован 26 июля 1945  </a:t>
            </a:r>
            <a:r>
              <a:rPr lang="ru-RU" sz="1400" dirty="0" smtClean="0"/>
              <a:t>году.</a:t>
            </a:r>
          </a:p>
          <a:p>
            <a:pPr algn="ctr"/>
            <a:r>
              <a:rPr lang="ru-RU" sz="1400" dirty="0"/>
              <a:t>В общей сложности в армии прослужил 10 лет. 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1521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4" b="13469"/>
          <a:stretch/>
        </p:blipFill>
        <p:spPr>
          <a:xfrm>
            <a:off x="107504" y="548680"/>
            <a:ext cx="3227294" cy="52344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9730" y="117693"/>
            <a:ext cx="54726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Егоров Александр Дмитриевич</a:t>
            </a:r>
          </a:p>
          <a:p>
            <a:pPr algn="ctr"/>
            <a:r>
              <a:rPr lang="ru-RU" sz="1300" dirty="0" smtClean="0"/>
              <a:t>Наш земляк - родился в </a:t>
            </a:r>
            <a:r>
              <a:rPr lang="ru-RU" sz="1300" dirty="0"/>
              <a:t>деревне Козлянино Каширского </a:t>
            </a:r>
            <a:r>
              <a:rPr lang="ru-RU" sz="1300" dirty="0" smtClean="0"/>
              <a:t>района в 1924 году. </a:t>
            </a:r>
          </a:p>
          <a:p>
            <a:pPr algn="ctr"/>
            <a:r>
              <a:rPr lang="ru-RU" sz="1300" dirty="0" smtClean="0"/>
              <a:t>В</a:t>
            </a:r>
            <a:r>
              <a:rPr lang="ru-RU" sz="1300" dirty="0"/>
              <a:t> </a:t>
            </a:r>
            <a:r>
              <a:rPr lang="ru-RU" sz="1300" dirty="0" smtClean="0"/>
              <a:t>Красной армии</a:t>
            </a:r>
            <a:r>
              <a:rPr lang="ru-RU" sz="1300" dirty="0"/>
              <a:t> с 1942 года. В боях </a:t>
            </a:r>
            <a:r>
              <a:rPr lang="ru-RU" sz="1300" dirty="0" smtClean="0"/>
              <a:t>Великой Отечественной войны</a:t>
            </a:r>
            <a:r>
              <a:rPr lang="ru-RU" sz="1300" dirty="0"/>
              <a:t> с июля 1942 года.</a:t>
            </a:r>
          </a:p>
          <a:p>
            <a:pPr algn="ctr"/>
            <a:r>
              <a:rPr lang="ru-RU" sz="1300" dirty="0"/>
              <a:t>Разведчик взвода пешей разведки 238-го гвардейского стрелкового полка гвардии рядовой Александр Егоров 17 марта 1944 года в составе разведывательной группы первым ворвался в один из домов села Шевченково Раздельнянского района </a:t>
            </a:r>
            <a:r>
              <a:rPr lang="ru-RU" sz="1300" dirty="0" smtClean="0"/>
              <a:t>Одесской области Украина </a:t>
            </a:r>
            <a:r>
              <a:rPr lang="ru-RU" sz="1300" dirty="0"/>
              <a:t> и огнём из автомата уничтожил засевших там противников, в том числе двоих офицеров. </a:t>
            </a:r>
            <a:endParaRPr lang="ru-RU" sz="1300" dirty="0" smtClean="0"/>
          </a:p>
          <a:p>
            <a:pPr algn="ctr"/>
            <a:r>
              <a:rPr lang="ru-RU" sz="1300" dirty="0" smtClean="0"/>
              <a:t>За </a:t>
            </a:r>
            <a:r>
              <a:rPr lang="ru-RU" sz="1300" dirty="0"/>
              <a:t>мужество и отвагу, проявленные в боях, гвардии рядовой Егоров Александр Дмитриевич 19 мая 1944 года награждён </a:t>
            </a:r>
            <a:r>
              <a:rPr lang="ru-RU" sz="1300" dirty="0" smtClean="0"/>
              <a:t>орденом Славы </a:t>
            </a:r>
            <a:r>
              <a:rPr lang="ru-RU" sz="1300" dirty="0"/>
              <a:t> 3-й степени.</a:t>
            </a:r>
          </a:p>
          <a:p>
            <a:pPr algn="ctr"/>
            <a:r>
              <a:rPr lang="ru-RU" sz="1300" dirty="0"/>
              <a:t>В ночь на 19 июня 1944 года в районе станции </a:t>
            </a:r>
            <a:r>
              <a:rPr lang="ru-RU" sz="1300" dirty="0" err="1"/>
              <a:t>Куза-Водэ</a:t>
            </a:r>
            <a:r>
              <a:rPr lang="ru-RU" sz="1300" dirty="0"/>
              <a:t> гвардии младший сержант Александр Егоров подавил вражеский пулемет, мешавший выполнению боевой задачи разведывательной группой. За мужество и отвагу, проявленные в боях, гвардии младший сержант Егоров Александр Дмитриевич 19 июля 1944 года награждён </a:t>
            </a:r>
            <a:r>
              <a:rPr lang="ru-RU" sz="1300" dirty="0" smtClean="0"/>
              <a:t>орденом Славы</a:t>
            </a:r>
            <a:r>
              <a:rPr lang="ru-RU" sz="1300" dirty="0"/>
              <a:t> 2-й степени.</a:t>
            </a:r>
          </a:p>
          <a:p>
            <a:pPr algn="ctr"/>
            <a:r>
              <a:rPr lang="ru-RU" sz="1300" dirty="0"/>
              <a:t>В районе города Тыргу-Фрумос 22 августа 1944 года гвардии младший сержант Александр Егоров уничтожил гарнизон дота, который препятствовал продвижению подразделений полка. Указом Президиума </a:t>
            </a:r>
            <a:r>
              <a:rPr lang="ru-RU" sz="1300" dirty="0" smtClean="0"/>
              <a:t>Верховного Совета СССР</a:t>
            </a:r>
            <a:r>
              <a:rPr lang="ru-RU" sz="1300" dirty="0"/>
              <a:t> от 24 марта 1945 года за образцовое выполнение заданий командования в боях с немецко-вражескими захватчиками гвардии младший сержант Егоров Александр Дмитриевич награждён </a:t>
            </a:r>
            <a:r>
              <a:rPr lang="ru-RU" sz="1300" dirty="0" smtClean="0"/>
              <a:t>орденом Славы</a:t>
            </a:r>
            <a:r>
              <a:rPr lang="ru-RU" sz="1300" dirty="0"/>
              <a:t> 1-й степени, став полным кавалером ордена Славы.</a:t>
            </a:r>
          </a:p>
          <a:p>
            <a:pPr algn="ctr"/>
            <a:r>
              <a:rPr lang="ru-RU" sz="1300" dirty="0"/>
              <a:t>В 1946 году гвардии сержант А. Д. Егоров демобилизован из Вооруженных Сил СССР. </a:t>
            </a:r>
            <a:endParaRPr lang="ru-RU" sz="1300" dirty="0" smtClean="0"/>
          </a:p>
          <a:p>
            <a:pPr algn="ctr"/>
            <a:r>
              <a:rPr lang="ru-RU" sz="1300" dirty="0" smtClean="0"/>
              <a:t>Награждён </a:t>
            </a:r>
            <a:r>
              <a:rPr lang="ru-RU" sz="1300" dirty="0"/>
              <a:t>орденом </a:t>
            </a:r>
            <a:r>
              <a:rPr lang="ru-RU" sz="1300" dirty="0" smtClean="0"/>
              <a:t>Отечественной Войны </a:t>
            </a:r>
            <a:r>
              <a:rPr lang="en-US" sz="1300" dirty="0" smtClean="0"/>
              <a:t>I-</a:t>
            </a:r>
            <a:r>
              <a:rPr lang="ru-RU" sz="1300" dirty="0" smtClean="0"/>
              <a:t>й степени</a:t>
            </a:r>
            <a:r>
              <a:rPr lang="ru-RU" sz="1300" dirty="0"/>
              <a:t>, орденами Славы 1-й, 2-й и 3-й </a:t>
            </a:r>
            <a:r>
              <a:rPr lang="ru-RU" sz="1300" dirty="0" smtClean="0"/>
              <a:t>степени, Дружбы народов</a:t>
            </a:r>
            <a:r>
              <a:rPr lang="ru-RU" sz="1300" dirty="0"/>
              <a:t> (1993), медалями.</a:t>
            </a:r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7222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6" b="10204"/>
          <a:stretch/>
        </p:blipFill>
        <p:spPr>
          <a:xfrm>
            <a:off x="176063" y="404664"/>
            <a:ext cx="3227294" cy="55330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616645"/>
            <a:ext cx="525658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Александр Иванович Выборнов</a:t>
            </a:r>
          </a:p>
          <a:p>
            <a:pPr algn="ctr"/>
            <a:r>
              <a:rPr lang="ru-RU" sz="1400" dirty="0" smtClean="0"/>
              <a:t>– Герой Советского Союза, заслуженный военный летчик. </a:t>
            </a:r>
          </a:p>
          <a:p>
            <a:pPr algn="ctr"/>
            <a:r>
              <a:rPr lang="ru-RU" sz="1400" dirty="0" smtClean="0"/>
              <a:t>Наш земляк – родился в городе Кашира в 1921 году.</a:t>
            </a:r>
          </a:p>
          <a:p>
            <a:pPr algn="ctr"/>
            <a:r>
              <a:rPr lang="ru-RU" sz="1400" dirty="0" smtClean="0"/>
              <a:t>Командир эскадрильи 728-го истребительного авиационного полка 256-й истребительной авиационной дивизии 2-й воздушной армии старший лейтенант Выборнов к апрелю 1944 года совершил 190 боевых вылетов, участвовал в 42 воздушных боях. </a:t>
            </a:r>
          </a:p>
          <a:p>
            <a:pPr algn="ctr"/>
            <a:r>
              <a:rPr lang="ru-RU" sz="1400" dirty="0" smtClean="0"/>
              <a:t>Лично сбил 20 самолетов противника.</a:t>
            </a:r>
          </a:p>
          <a:p>
            <a:pPr algn="ctr"/>
            <a:r>
              <a:rPr lang="ru-RU" sz="1400" dirty="0" smtClean="0"/>
              <a:t>Звание Героя Советского Союза присвоено 27 июня 1945 года. Награжден орденом Ленина, четырьмя орденами Красного Знамени, орденом Александра Невского, тремя орденами Отечественной войны </a:t>
            </a:r>
            <a:r>
              <a:rPr lang="en-US" sz="1400" dirty="0" smtClean="0"/>
              <a:t>I </a:t>
            </a:r>
            <a:r>
              <a:rPr lang="ru-RU" sz="1400" dirty="0" smtClean="0"/>
              <a:t>степени, двумя орденами Красной Звезды, орденом «За службу Родине в Вооруженных Силах СССР», боевыми медалями.</a:t>
            </a:r>
          </a:p>
          <a:p>
            <a:pPr algn="ctr"/>
            <a:endParaRPr lang="ru-RU" sz="1400" dirty="0"/>
          </a:p>
          <a:p>
            <a:pPr algn="ctr"/>
            <a:r>
              <a:rPr lang="ru-RU" sz="1400" dirty="0" smtClean="0"/>
              <a:t>С мая 1944 года до окончания войны летал на истребителе, построенном на средства каширских школьников</a:t>
            </a:r>
            <a:r>
              <a:rPr lang="ru-RU" sz="1400" dirty="0"/>
              <a:t>. </a:t>
            </a:r>
            <a:endParaRPr lang="ru-RU" sz="1400" dirty="0" smtClean="0"/>
          </a:p>
          <a:p>
            <a:pPr algn="ctr"/>
            <a:r>
              <a:rPr lang="ru-RU" sz="1400" dirty="0" smtClean="0"/>
              <a:t>Александру Ивановичу было присвоено звание «Почетный гражданин города Кашира». </a:t>
            </a:r>
          </a:p>
          <a:p>
            <a:pPr algn="ctr"/>
            <a:r>
              <a:rPr lang="ru-RU" sz="1400" dirty="0"/>
              <a:t>В 2015 году в Кашире открыли памятник самолету «Каширский школьник».</a:t>
            </a:r>
            <a:br>
              <a:rPr lang="ru-RU" sz="1400" dirty="0"/>
            </a:br>
            <a:endParaRPr lang="ru-RU" sz="1400" dirty="0" smtClean="0"/>
          </a:p>
        </p:txBody>
      </p:sp>
    </p:spTree>
    <p:extLst>
      <p:ext uri="{BB962C8B-B14F-4D97-AF65-F5344CB8AC3E}">
        <p14:creationId xmlns:p14="http://schemas.microsoft.com/office/powerpoint/2010/main" val="2574728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0" b="6258"/>
          <a:stretch/>
        </p:blipFill>
        <p:spPr>
          <a:xfrm>
            <a:off x="179512" y="188640"/>
            <a:ext cx="3227294" cy="5719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78898" y="1052736"/>
            <a:ext cx="5400600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Лезжов Иван Иванович</a:t>
            </a:r>
          </a:p>
          <a:p>
            <a:pPr algn="ctr"/>
            <a:r>
              <a:rPr lang="ru-RU" sz="1400" dirty="0" smtClean="0"/>
              <a:t>Герой </a:t>
            </a:r>
            <a:r>
              <a:rPr lang="ru-RU" sz="1400" dirty="0"/>
              <a:t>Советского Союза, генерал-майор авиации, кандидат военных наук, профессор, академик Академии проблем обороны, безопасности и правопорядка, почетный житель города Каширы. </a:t>
            </a:r>
            <a:endParaRPr lang="ru-RU" sz="1400" dirty="0" smtClean="0"/>
          </a:p>
          <a:p>
            <a:pPr algn="ctr"/>
            <a:r>
              <a:rPr lang="ru-RU" sz="1400" dirty="0" smtClean="0"/>
              <a:t>Наш земляк – родился в городе Кашира в 1923 году.</a:t>
            </a:r>
          </a:p>
          <a:p>
            <a:pPr algn="ctr"/>
            <a:r>
              <a:rPr lang="ru-RU" sz="1400" dirty="0" smtClean="0"/>
              <a:t>С </a:t>
            </a:r>
            <a:r>
              <a:rPr lang="ru-RU" sz="1400" dirty="0"/>
              <a:t>1943 года воевал на Сталинградском фронте, в последующем участвовал в Львовско-</a:t>
            </a:r>
            <a:r>
              <a:rPr lang="ru-RU" sz="1400" dirty="0" err="1"/>
              <a:t>Сандомирской</a:t>
            </a:r>
            <a:r>
              <a:rPr lang="ru-RU" sz="1400" dirty="0"/>
              <a:t>, Висло-</a:t>
            </a:r>
            <a:r>
              <a:rPr lang="ru-RU" sz="1400" dirty="0" err="1"/>
              <a:t>Одерской</a:t>
            </a:r>
            <a:r>
              <a:rPr lang="ru-RU" sz="1400" dirty="0"/>
              <a:t>, Берлинской и Пражской наступательных операциях, совершил </a:t>
            </a:r>
            <a:r>
              <a:rPr lang="ru-RU" sz="1400" dirty="0" smtClean="0"/>
              <a:t>238  </a:t>
            </a:r>
            <a:r>
              <a:rPr lang="ru-RU" sz="1400" dirty="0"/>
              <a:t>боевых вылетов на дальнюю разведку, был дважды ранен и контужен. </a:t>
            </a:r>
            <a:endParaRPr lang="ru-RU" sz="1400" dirty="0" smtClean="0"/>
          </a:p>
          <a:p>
            <a:pPr algn="ctr"/>
            <a:r>
              <a:rPr lang="ru-RU" sz="1400" dirty="0" smtClean="0"/>
              <a:t>29 </a:t>
            </a:r>
            <a:r>
              <a:rPr lang="ru-RU" sz="1400" dirty="0"/>
              <a:t>июня 1945 года старшему лейтенанту авиации И. И. Лезжову было присвоено звание Героя Советского Союза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/>
              <a:t>Награжден орденом Ленина, 3 </a:t>
            </a:r>
            <a:r>
              <a:rPr lang="ru-RU" sz="1400" dirty="0" smtClean="0"/>
              <a:t>орденами </a:t>
            </a:r>
            <a:r>
              <a:rPr lang="ru-RU" sz="1400" dirty="0"/>
              <a:t>Красного Знамени, </a:t>
            </a:r>
            <a:endParaRPr lang="ru-RU" sz="1400" dirty="0" smtClean="0"/>
          </a:p>
          <a:p>
            <a:pPr algn="ctr"/>
            <a:r>
              <a:rPr lang="ru-RU" sz="1400" dirty="0" smtClean="0"/>
              <a:t>2 </a:t>
            </a:r>
            <a:r>
              <a:rPr lang="ru-RU" sz="1400" dirty="0"/>
              <a:t>орденами Отечественной войны 1 степени, орденами Красной Звезды, «За службу Родине в ВС СССР» 3 степени, медалями.</a:t>
            </a:r>
          </a:p>
          <a:p>
            <a:endParaRPr lang="ru-RU" sz="14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2892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9116"/>
          <a:stretch/>
        </p:blipFill>
        <p:spPr>
          <a:xfrm>
            <a:off x="278497" y="529844"/>
            <a:ext cx="3227294" cy="5505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7904" y="404664"/>
            <a:ext cx="515131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Моргунов Сергей Николаевич </a:t>
            </a:r>
          </a:p>
          <a:p>
            <a:pPr algn="ctr"/>
            <a:r>
              <a:rPr lang="ru-RU" sz="1400" dirty="0" smtClean="0"/>
              <a:t>Герой Советского Союза, летчик-истребитель.</a:t>
            </a:r>
          </a:p>
          <a:p>
            <a:pPr algn="ctr"/>
            <a:r>
              <a:rPr lang="ru-RU" sz="1400" dirty="0" smtClean="0"/>
              <a:t>Наш земляк - родился в деревне Чернятинские выселки в 1918 году. </a:t>
            </a:r>
          </a:p>
          <a:p>
            <a:pPr algn="ctr"/>
            <a:r>
              <a:rPr lang="ru-RU" sz="1400" dirty="0" smtClean="0"/>
              <a:t>В 1941 году окончил Качинскую военную авиационную школу пилотов. </a:t>
            </a:r>
          </a:p>
          <a:p>
            <a:pPr algn="ctr"/>
            <a:r>
              <a:rPr lang="ru-RU" sz="1400" dirty="0" smtClean="0"/>
              <a:t>С апреля 1943 года принимал участие в воздушных боях на фронтах Великой Отечественной войны. Отличился в сражениях над Кубанью, при освобождении Украины и Крыма, Прибалтики.</a:t>
            </a:r>
          </a:p>
          <a:p>
            <a:pPr algn="ctr"/>
            <a:r>
              <a:rPr lang="ru-RU" sz="1400" dirty="0" smtClean="0"/>
              <a:t>Командир эскадрильи 15-го истребительного авиационного корпуса 16-й воздушной армии старший лейтенант Моргунов в годы Великой Отечественной войны совершил 380 боевых вылетов, провел более 100 воздушных боев. На его счету 43 уничтоженных вражеских самолета: 27 лично и 16 в группе, 6 фашистских самолетов сбил над Берлином.</a:t>
            </a:r>
          </a:p>
          <a:p>
            <a:pPr algn="ctr"/>
            <a:r>
              <a:rPr lang="ru-RU" sz="1400" dirty="0" smtClean="0"/>
              <a:t>Звание Героя Советского Союза присвоено 15 мая 1946 года.</a:t>
            </a:r>
          </a:p>
          <a:p>
            <a:pPr algn="ctr"/>
            <a:r>
              <a:rPr lang="ru-RU" sz="1400" dirty="0" smtClean="0"/>
              <a:t>Награжден орденом Ленина, четырьмя орденами Красного Знамени, орденами Отечественной войны </a:t>
            </a:r>
            <a:r>
              <a:rPr lang="en-US" sz="1400" dirty="0" smtClean="0"/>
              <a:t>I</a:t>
            </a:r>
            <a:r>
              <a:rPr lang="ru-RU" sz="1400" dirty="0" smtClean="0"/>
              <a:t> и </a:t>
            </a:r>
            <a:r>
              <a:rPr lang="en-US" sz="1400" dirty="0" smtClean="0"/>
              <a:t>II</a:t>
            </a:r>
            <a:r>
              <a:rPr lang="ru-RU" sz="1400" dirty="0" smtClean="0"/>
              <a:t> степени, медалями, польским орденом. </a:t>
            </a:r>
          </a:p>
          <a:p>
            <a:pPr algn="ctr"/>
            <a:r>
              <a:rPr lang="ru-RU" sz="1400" dirty="0" smtClean="0"/>
              <a:t>Капитан Моргунов погиб 19 июля 1946 года во время выполнения учебно-тренировочного полета. </a:t>
            </a:r>
          </a:p>
          <a:p>
            <a:pPr algn="ctr"/>
            <a:r>
              <a:rPr lang="ru-RU" sz="1400" dirty="0" smtClean="0"/>
              <a:t>Похоронен в городе Кашире, где на его могиле установлен памятник.</a:t>
            </a:r>
          </a:p>
          <a:p>
            <a:pPr algn="ctr"/>
            <a:r>
              <a:rPr lang="ru-RU" sz="1400" dirty="0"/>
              <a:t>Имя героя </a:t>
            </a:r>
            <a:r>
              <a:rPr lang="ru-RU" sz="1400" dirty="0" smtClean="0"/>
              <a:t>носят </a:t>
            </a:r>
            <a:r>
              <a:rPr lang="ru-RU" sz="1400" dirty="0"/>
              <a:t>улица </a:t>
            </a:r>
            <a:r>
              <a:rPr lang="ru-RU" sz="1400" dirty="0" smtClean="0"/>
              <a:t>и сквер в городе Кашира </a:t>
            </a:r>
            <a:r>
              <a:rPr lang="ru-RU" sz="1400" dirty="0"/>
              <a:t>Московской области</a:t>
            </a:r>
          </a:p>
          <a:p>
            <a:pPr algn="ctr"/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28204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 b="11156"/>
          <a:stretch/>
        </p:blipFill>
        <p:spPr>
          <a:xfrm>
            <a:off x="266327" y="692696"/>
            <a:ext cx="3227294" cy="4917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1616" y="620688"/>
            <a:ext cx="50405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Георгий Никанорович Жидов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sz="1400" dirty="0" smtClean="0"/>
              <a:t>Герой Советского Союза, участник </a:t>
            </a:r>
            <a:r>
              <a:rPr lang="ru-RU" sz="1400" dirty="0"/>
              <a:t>Великой Отечественной войны, </a:t>
            </a:r>
            <a:r>
              <a:rPr lang="ru-RU" sz="1400" dirty="0" smtClean="0"/>
              <a:t>награжден </a:t>
            </a:r>
            <a:r>
              <a:rPr lang="ru-RU" sz="1400" dirty="0"/>
              <a:t>медалью «Золотая Звезда», орденом Ленина, пятью орденами «Красного Знамени», орденом Отечественной войны 1-й степени, орденом Отечественной войны 2-й степени, двумя орденами «Красной Звезды</a:t>
            </a:r>
            <a:r>
              <a:rPr lang="ru-RU" sz="1400" dirty="0" smtClean="0"/>
              <a:t>».</a:t>
            </a:r>
            <a:r>
              <a:rPr lang="ru-RU" sz="1400" dirty="0"/>
              <a:t> </a:t>
            </a:r>
            <a:endParaRPr lang="ru-RU" sz="1400" dirty="0" smtClean="0"/>
          </a:p>
          <a:p>
            <a:pPr algn="ctr"/>
            <a:r>
              <a:rPr lang="ru-RU" sz="1400" dirty="0" smtClean="0"/>
              <a:t>Родился в Рязанской области в 1916 году, в 1931 году приехал в Каширу.</a:t>
            </a:r>
          </a:p>
          <a:p>
            <a:pPr algn="ctr"/>
            <a:r>
              <a:rPr lang="ru-RU" sz="1400" dirty="0" smtClean="0"/>
              <a:t>Великая </a:t>
            </a:r>
            <a:r>
              <a:rPr lang="ru-RU" sz="1400" dirty="0"/>
              <a:t>Отечественная война застала лейтенанта Жидова в истребительном полку в районе Бреста. </a:t>
            </a:r>
            <a:endParaRPr lang="ru-RU" sz="1400" dirty="0" smtClean="0"/>
          </a:p>
          <a:p>
            <a:pPr algn="ctr"/>
            <a:r>
              <a:rPr lang="ru-RU" sz="1400" dirty="0" smtClean="0"/>
              <a:t>22 </a:t>
            </a:r>
            <a:r>
              <a:rPr lang="ru-RU" sz="1400" dirty="0"/>
              <a:t>июня 1941 года в первом же бою он сбил вражеский бомбардировщик. Во втором вылете сбил вражеский истребитель. Воевал на подступах к Москве. </a:t>
            </a:r>
            <a:endParaRPr lang="ru-RU" sz="1400" dirty="0" smtClean="0"/>
          </a:p>
          <a:p>
            <a:pPr algn="ctr"/>
            <a:r>
              <a:rPr lang="ru-RU" sz="1400" dirty="0" smtClean="0"/>
              <a:t>В </a:t>
            </a:r>
            <a:r>
              <a:rPr lang="ru-RU" sz="1400" dirty="0"/>
              <a:t>десятках боях пришлось участвовать Георгию Жидову, но особенно памятными остались воздушные схватки над знаменитой «Дорогою жизни». </a:t>
            </a:r>
            <a:endParaRPr lang="ru-RU" sz="1400" dirty="0" smtClean="0"/>
          </a:p>
          <a:p>
            <a:pPr algn="ctr"/>
            <a:r>
              <a:rPr lang="ru-RU" sz="1400" dirty="0" smtClean="0"/>
              <a:t>В </a:t>
            </a:r>
            <a:r>
              <a:rPr lang="ru-RU" sz="1400" dirty="0"/>
              <a:t>1944 году Георгий Жидов освобождал Прибалтику. Войну с гитлеровской Германией закончил под Берлином. В августе 1945 года майор Георгий Жидов участвовал в советско-японской войне.</a:t>
            </a:r>
          </a:p>
          <a:p>
            <a:pPr algn="ctr"/>
            <a:r>
              <a:rPr lang="ru-RU" sz="1400" dirty="0"/>
              <a:t>Всего за военные годы Георгий Никанорович Жидов совершил 366 боевых вылетов, в 70-и воздушных боях уничтожил лично 16 и в группе 12 самолетов противника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5395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b="14830"/>
          <a:stretch/>
        </p:blipFill>
        <p:spPr>
          <a:xfrm>
            <a:off x="251520" y="670234"/>
            <a:ext cx="3227294" cy="50198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404664"/>
            <a:ext cx="53285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Лисицын Юрий Егорович </a:t>
            </a:r>
            <a:endParaRPr lang="ru-RU" sz="1400" dirty="0" smtClean="0"/>
          </a:p>
          <a:p>
            <a:pPr algn="ctr"/>
            <a:r>
              <a:rPr lang="ru-RU" sz="1400" dirty="0" smtClean="0"/>
              <a:t>Герой Советского Союза.</a:t>
            </a:r>
          </a:p>
          <a:p>
            <a:pPr algn="ctr"/>
            <a:r>
              <a:rPr lang="ru-RU" sz="1400" dirty="0" smtClean="0"/>
              <a:t>Наш земляк – родился в селе Якимовское </a:t>
            </a:r>
          </a:p>
          <a:p>
            <a:pPr algn="ctr"/>
            <a:r>
              <a:rPr lang="ru-RU" sz="1400" dirty="0" smtClean="0"/>
              <a:t>Каширского района в 1920 году.</a:t>
            </a:r>
          </a:p>
          <a:p>
            <a:pPr algn="ctr"/>
            <a:r>
              <a:rPr lang="ru-RU" sz="1400" dirty="0" smtClean="0"/>
              <a:t>В 1939 году был призван в военно-морской флот. </a:t>
            </a:r>
          </a:p>
          <a:p>
            <a:pPr algn="ctr"/>
            <a:r>
              <a:rPr lang="ru-RU" sz="1400" dirty="0" smtClean="0"/>
              <a:t>Служил командиром отделения дальномерщиков эсминца «Шаумян», с первых дней войны эсминец «Шаумян» и другие корабли Черноморского флота обрушивали огонь своих орудий на пехоту противника под Одессой, а затем и под Севастополем. </a:t>
            </a:r>
          </a:p>
          <a:p>
            <a:pPr algn="ctr"/>
            <a:r>
              <a:rPr lang="ru-RU" sz="1400" dirty="0" smtClean="0"/>
              <a:t>В ноябре 1941 года уходит в морскую пехоту. Защищает Севастополь, Кавказ, не раз высаживался с десантом в тыл врага. Командир отделения 384-го отдельного батальона морской пехоты Одесской военно-морской базы старшина первой статьи Юрий Лисицын в ночь на 26 марта в составе десантного отряда под командованием старшего лейтенанта К. Ольшанского был высажен в тыл противника в порт города Николаева. Участвовал в отражении ожесточенных атак. Выполнил приказ вернуться в часть и доставить пакет командиру батальона. Несмотря на ранение (осколком мины ему поразило ступню ноги), сумел передать важное донесение по назначению.</a:t>
            </a:r>
          </a:p>
          <a:p>
            <a:pPr algn="ctr"/>
            <a:r>
              <a:rPr lang="ru-RU" sz="1400" dirty="0" smtClean="0"/>
              <a:t>После лечения в госпитале в декабре 1944  года Юрий Лисицын вернулся на родину. </a:t>
            </a:r>
          </a:p>
          <a:p>
            <a:pPr algn="ctr"/>
            <a:r>
              <a:rPr lang="ru-RU" sz="1400" dirty="0" smtClean="0"/>
              <a:t>Звание Героя Советского Союза присвоено в апреле 1945 года, также награжден орденом Ленина, орденом Отечественной войны </a:t>
            </a:r>
            <a:r>
              <a:rPr lang="en-US" sz="1400" dirty="0" smtClean="0"/>
              <a:t>I </a:t>
            </a:r>
            <a:r>
              <a:rPr lang="ru-RU" sz="1400" dirty="0" smtClean="0"/>
              <a:t>степени, медалями.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98949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248</TotalTime>
  <Words>2083</Words>
  <Application>Microsoft Office PowerPoint</Application>
  <PresentationFormat>Экран (4:3)</PresentationFormat>
  <Paragraphs>142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Базовая</vt:lpstr>
      <vt:lpstr>АЛЛЕЯ  СЛАВЫ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</dc:creator>
  <cp:lastModifiedBy>win</cp:lastModifiedBy>
  <cp:revision>27</cp:revision>
  <dcterms:created xsi:type="dcterms:W3CDTF">2023-05-04T09:46:42Z</dcterms:created>
  <dcterms:modified xsi:type="dcterms:W3CDTF">2023-05-05T12:32:16Z</dcterms:modified>
</cp:coreProperties>
</file>